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59"/>
  </p:notesMasterIdLst>
  <p:sldIdLst>
    <p:sldId id="350" r:id="rId2"/>
    <p:sldId id="291" r:id="rId3"/>
    <p:sldId id="293" r:id="rId4"/>
    <p:sldId id="294" r:id="rId5"/>
    <p:sldId id="295" r:id="rId6"/>
    <p:sldId id="296" r:id="rId7"/>
    <p:sldId id="297" r:id="rId8"/>
    <p:sldId id="298" r:id="rId9"/>
    <p:sldId id="353"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51" r:id="rId23"/>
    <p:sldId id="311" r:id="rId24"/>
    <p:sldId id="312" r:id="rId25"/>
    <p:sldId id="313" r:id="rId26"/>
    <p:sldId id="314" r:id="rId27"/>
    <p:sldId id="315" r:id="rId28"/>
    <p:sldId id="316" r:id="rId29"/>
    <p:sldId id="317" r:id="rId30"/>
    <p:sldId id="318" r:id="rId31"/>
    <p:sldId id="319" r:id="rId32"/>
    <p:sldId id="320" r:id="rId33"/>
    <p:sldId id="321"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8" r:id="rId57"/>
    <p:sldId id="34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0" autoAdjust="0"/>
    <p:restoredTop sz="96585" autoAdjust="0"/>
  </p:normalViewPr>
  <p:slideViewPr>
    <p:cSldViewPr>
      <p:cViewPr varScale="1">
        <p:scale>
          <a:sx n="111" d="100"/>
          <a:sy n="111" d="100"/>
        </p:scale>
        <p:origin x="4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7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19.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63739-3D86-4513-8029-DFADD5F854E5}" type="datetimeFigureOut">
              <a:rPr lang="zh-CN" altLang="en-US" smtClean="0"/>
              <a:t>2021/8/29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21DA-648C-4DFF-A57E-CF6DE5D0CE3A}" type="slidenum">
              <a:rPr lang="zh-CN" altLang="en-US" smtClean="0"/>
              <a:t>‹#›</a:t>
            </a:fld>
            <a:endParaRPr lang="zh-CN" altLang="en-US"/>
          </a:p>
        </p:txBody>
      </p:sp>
    </p:spTree>
    <p:extLst>
      <p:ext uri="{BB962C8B-B14F-4D97-AF65-F5344CB8AC3E}">
        <p14:creationId xmlns:p14="http://schemas.microsoft.com/office/powerpoint/2010/main" val="253532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33744CAC-6B5F-42F4-8920-B74DD0D8C47A}" type="slidenum">
              <a:rPr lang="en-US" altLang="zh-CN" smtClean="0"/>
              <a:pPr/>
              <a:t>‹#›</a:t>
            </a:fld>
            <a:endParaRPr lang="en-US" altLang="zh-CN"/>
          </a:p>
        </p:txBody>
      </p:sp>
    </p:spTree>
    <p:extLst>
      <p:ext uri="{BB962C8B-B14F-4D97-AF65-F5344CB8AC3E}">
        <p14:creationId xmlns:p14="http://schemas.microsoft.com/office/powerpoint/2010/main" val="377724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60959346-B933-4398-ADA5-BCF4355AD104}" type="slidenum">
              <a:rPr lang="en-US" altLang="zh-CN" smtClean="0"/>
              <a:pPr/>
              <a:t>‹#›</a:t>
            </a:fld>
            <a:endParaRPr lang="en-US" altLang="zh-CN"/>
          </a:p>
        </p:txBody>
      </p:sp>
    </p:spTree>
    <p:extLst>
      <p:ext uri="{BB962C8B-B14F-4D97-AF65-F5344CB8AC3E}">
        <p14:creationId xmlns:p14="http://schemas.microsoft.com/office/powerpoint/2010/main" val="32745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64A3156-8BDD-4FB5-8931-2310B182737C}" type="slidenum">
              <a:rPr lang="en-US" altLang="zh-CN" smtClean="0"/>
              <a:pPr/>
              <a:t>‹#›</a:t>
            </a:fld>
            <a:endParaRPr lang="en-US" altLang="zh-CN"/>
          </a:p>
        </p:txBody>
      </p:sp>
    </p:spTree>
    <p:extLst>
      <p:ext uri="{BB962C8B-B14F-4D97-AF65-F5344CB8AC3E}">
        <p14:creationId xmlns:p14="http://schemas.microsoft.com/office/powerpoint/2010/main" val="4249672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D068E-1AAC-48C4-B4B2-A911BE7C4CB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38514F-D8FE-4BCD-AE35-032528867306}"/>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6913B8A-E074-4569-A2F5-BE391768EC02}"/>
              </a:ext>
            </a:extLst>
          </p:cNvPr>
          <p:cNvSpPr>
            <a:spLocks noGrp="1"/>
          </p:cNvSpPr>
          <p:nvPr>
            <p:ph sz="half" idx="2"/>
          </p:nvPr>
        </p:nvSpPr>
        <p:spPr>
          <a:xfrm>
            <a:off x="51450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9141097-5B90-4AA2-B6B3-AE4FEF91A496}"/>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667754D-8E39-4650-9063-02801EE65DD9}"/>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EA17908-6871-4C70-8855-F286D837CD46}"/>
              </a:ext>
            </a:extLst>
          </p:cNvPr>
          <p:cNvSpPr>
            <a:spLocks noGrp="1"/>
          </p:cNvSpPr>
          <p:nvPr>
            <p:ph type="sldNum" sz="quarter" idx="12"/>
          </p:nvPr>
        </p:nvSpPr>
        <p:spPr>
          <a:xfrm>
            <a:off x="7042150" y="6243638"/>
            <a:ext cx="1905000" cy="457200"/>
          </a:xfrm>
        </p:spPr>
        <p:txBody>
          <a:bodyPr/>
          <a:lstStyle>
            <a:lvl1pPr>
              <a:defRPr/>
            </a:lvl1pPr>
          </a:lstStyle>
          <a:p>
            <a:fld id="{D5BF8B9C-7186-4FA9-A2C3-8F8E77993253}" type="slidenum">
              <a:rPr lang="en-US" altLang="zh-CN"/>
              <a:pPr/>
              <a:t>‹#›</a:t>
            </a:fld>
            <a:endParaRPr lang="en-US" altLang="zh-CN"/>
          </a:p>
        </p:txBody>
      </p:sp>
    </p:spTree>
    <p:extLst>
      <p:ext uri="{BB962C8B-B14F-4D97-AF65-F5344CB8AC3E}">
        <p14:creationId xmlns:p14="http://schemas.microsoft.com/office/powerpoint/2010/main" val="222933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E8F6DF5-E84D-4135-8EC2-16E032FC6517}"/>
              </a:ext>
            </a:extLst>
          </p:cNvPr>
          <p:cNvSpPr>
            <a:spLocks noGrp="1"/>
          </p:cNvSpPr>
          <p:nvPr>
            <p:ph type="dt" sz="half" idx="10"/>
          </p:nvPr>
        </p:nvSpPr>
        <p:spPr>
          <a:xfrm>
            <a:off x="457200" y="6248400"/>
            <a:ext cx="2133600" cy="457200"/>
          </a:xfrm>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D46271BD-0334-48FF-839B-13A52D2E29B7}"/>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CC62D586-78E8-4627-9A05-C0E38229BCEB}"/>
              </a:ext>
            </a:extLst>
          </p:cNvPr>
          <p:cNvSpPr>
            <a:spLocks noGrp="1"/>
          </p:cNvSpPr>
          <p:nvPr>
            <p:ph type="sldNum" sz="quarter" idx="12"/>
          </p:nvPr>
        </p:nvSpPr>
        <p:spPr>
          <a:xfrm>
            <a:off x="6553200" y="6248400"/>
            <a:ext cx="2133600" cy="457200"/>
          </a:xfrm>
        </p:spPr>
        <p:txBody>
          <a:bodyPr/>
          <a:lstStyle>
            <a:lvl1pPr>
              <a:defRPr/>
            </a:lvl1pPr>
          </a:lstStyle>
          <a:p>
            <a:pPr>
              <a:defRPr/>
            </a:pPr>
            <a:fld id="{3AC47DBE-1FC0-4DC3-9462-A036BBCAEAFC}" type="slidenum">
              <a:rPr lang="en-US" altLang="zh-CN"/>
              <a:pPr>
                <a:defRPr/>
              </a:pPr>
              <a:t>‹#›</a:t>
            </a:fld>
            <a:endParaRPr lang="en-US" altLang="zh-CN"/>
          </a:p>
        </p:txBody>
      </p:sp>
    </p:spTree>
    <p:extLst>
      <p:ext uri="{BB962C8B-B14F-4D97-AF65-F5344CB8AC3E}">
        <p14:creationId xmlns:p14="http://schemas.microsoft.com/office/powerpoint/2010/main" val="1505738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F96104A2-22AE-425F-8A3A-9FE631040EF8}"/>
              </a:ext>
            </a:extLst>
          </p:cNvPr>
          <p:cNvSpPr>
            <a:spLocks noGrp="1"/>
          </p:cNvSpPr>
          <p:nvPr>
            <p:ph type="dt" sz="half" idx="10"/>
          </p:nvPr>
        </p:nvSpPr>
        <p:spPr>
          <a:xfrm>
            <a:off x="457200" y="6248400"/>
            <a:ext cx="2133600" cy="457200"/>
          </a:xfrm>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CF4A20BE-6A2C-4717-8E49-32E06B5CF9A2}"/>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B7CE1C96-DC20-47A3-BEC1-347A8B9EA137}"/>
              </a:ext>
            </a:extLst>
          </p:cNvPr>
          <p:cNvSpPr>
            <a:spLocks noGrp="1"/>
          </p:cNvSpPr>
          <p:nvPr>
            <p:ph type="sldNum" sz="quarter" idx="12"/>
          </p:nvPr>
        </p:nvSpPr>
        <p:spPr>
          <a:xfrm>
            <a:off x="6553200" y="6248400"/>
            <a:ext cx="2133600" cy="457200"/>
          </a:xfrm>
        </p:spPr>
        <p:txBody>
          <a:bodyPr/>
          <a:lstStyle>
            <a:lvl1pPr>
              <a:defRPr/>
            </a:lvl1pPr>
          </a:lstStyle>
          <a:p>
            <a:pPr>
              <a:defRPr/>
            </a:pPr>
            <a:fld id="{1A6873B4-ED95-4F31-AA9A-0830EFED4623}" type="slidenum">
              <a:rPr lang="en-US" altLang="zh-CN"/>
              <a:pPr>
                <a:defRPr/>
              </a:pPr>
              <a:t>‹#›</a:t>
            </a:fld>
            <a:endParaRPr lang="en-US" altLang="zh-CN"/>
          </a:p>
        </p:txBody>
      </p:sp>
    </p:spTree>
    <p:extLst>
      <p:ext uri="{BB962C8B-B14F-4D97-AF65-F5344CB8AC3E}">
        <p14:creationId xmlns:p14="http://schemas.microsoft.com/office/powerpoint/2010/main" val="1580450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6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A6486AE1-FC51-4F72-BDCC-98C78AE933CB}"/>
              </a:ext>
            </a:extLst>
          </p:cNvPr>
          <p:cNvSpPr>
            <a:spLocks noGrp="1"/>
          </p:cNvSpPr>
          <p:nvPr>
            <p:ph type="dt" sz="half" idx="10"/>
          </p:nvPr>
        </p:nvSpPr>
        <p:spPr>
          <a:xfrm>
            <a:off x="457200" y="6248400"/>
            <a:ext cx="2133600" cy="457200"/>
          </a:xfrm>
        </p:spPr>
        <p:txBody>
          <a:bodyPr/>
          <a:lstStyle>
            <a:lvl1pPr>
              <a:defRPr/>
            </a:lvl1pPr>
          </a:lstStyle>
          <a:p>
            <a:pPr>
              <a:defRPr/>
            </a:pPr>
            <a:endParaRPr lang="en-US" altLang="zh-CN"/>
          </a:p>
        </p:txBody>
      </p:sp>
      <p:sp>
        <p:nvSpPr>
          <p:cNvPr id="4" name="页脚占位符 3">
            <a:extLst>
              <a:ext uri="{FF2B5EF4-FFF2-40B4-BE49-F238E27FC236}">
                <a16:creationId xmlns:a16="http://schemas.microsoft.com/office/drawing/2014/main" id="{AEAE6919-0857-4C9D-8960-92E970BF984D}"/>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8E617AC0-43A9-48AE-8EA3-213DDFE3F6E8}"/>
              </a:ext>
            </a:extLst>
          </p:cNvPr>
          <p:cNvSpPr>
            <a:spLocks noGrp="1"/>
          </p:cNvSpPr>
          <p:nvPr>
            <p:ph type="sldNum" sz="quarter" idx="12"/>
          </p:nvPr>
        </p:nvSpPr>
        <p:spPr>
          <a:xfrm>
            <a:off x="6553200" y="6248400"/>
            <a:ext cx="2133600" cy="457200"/>
          </a:xfrm>
        </p:spPr>
        <p:txBody>
          <a:bodyPr/>
          <a:lstStyle>
            <a:lvl1pPr>
              <a:defRPr/>
            </a:lvl1pPr>
          </a:lstStyle>
          <a:p>
            <a:pPr>
              <a:defRPr/>
            </a:pPr>
            <a:fld id="{8D8D4DC0-644B-4902-B984-A2E2260D60D3}" type="slidenum">
              <a:rPr lang="en-US" altLang="zh-CN"/>
              <a:pPr>
                <a:defRPr/>
              </a:pPr>
              <a:t>‹#›</a:t>
            </a:fld>
            <a:endParaRPr lang="en-US" altLang="zh-CN"/>
          </a:p>
        </p:txBody>
      </p:sp>
    </p:spTree>
    <p:extLst>
      <p:ext uri="{BB962C8B-B14F-4D97-AF65-F5344CB8AC3E}">
        <p14:creationId xmlns:p14="http://schemas.microsoft.com/office/powerpoint/2010/main" val="1141766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383B381-AB46-490D-9365-8B7C5FF88C38}" type="slidenum">
              <a:rPr lang="en-US" altLang="zh-CN" smtClean="0"/>
              <a:pPr/>
              <a:t>‹#›</a:t>
            </a:fld>
            <a:endParaRPr lang="en-US" altLang="zh-CN"/>
          </a:p>
        </p:txBody>
      </p:sp>
    </p:spTree>
    <p:extLst>
      <p:ext uri="{BB962C8B-B14F-4D97-AF65-F5344CB8AC3E}">
        <p14:creationId xmlns:p14="http://schemas.microsoft.com/office/powerpoint/2010/main" val="1423640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D381C26-54A4-440A-8FB1-B3536997D28A}" type="slidenum">
              <a:rPr lang="en-US" altLang="zh-CN" smtClean="0"/>
              <a:pPr/>
              <a:t>‹#›</a:t>
            </a:fld>
            <a:endParaRPr lang="en-US" altLang="zh-CN"/>
          </a:p>
        </p:txBody>
      </p:sp>
    </p:spTree>
    <p:extLst>
      <p:ext uri="{BB962C8B-B14F-4D97-AF65-F5344CB8AC3E}">
        <p14:creationId xmlns:p14="http://schemas.microsoft.com/office/powerpoint/2010/main" val="420123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CAE75680-4D89-4083-A1BE-FB1B0BC2E04A}" type="slidenum">
              <a:rPr lang="en-US" altLang="zh-CN" smtClean="0"/>
              <a:pPr/>
              <a:t>‹#›</a:t>
            </a:fld>
            <a:endParaRPr lang="en-US" altLang="zh-CN"/>
          </a:p>
        </p:txBody>
      </p:sp>
    </p:spTree>
    <p:extLst>
      <p:ext uri="{BB962C8B-B14F-4D97-AF65-F5344CB8AC3E}">
        <p14:creationId xmlns:p14="http://schemas.microsoft.com/office/powerpoint/2010/main" val="348911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052A386F-F40D-4E19-95CB-5E9E57B7EB60}" type="slidenum">
              <a:rPr lang="en-US" altLang="zh-CN" smtClean="0"/>
              <a:pPr/>
              <a:t>‹#›</a:t>
            </a:fld>
            <a:endParaRPr lang="en-US" altLang="zh-CN"/>
          </a:p>
        </p:txBody>
      </p:sp>
    </p:spTree>
    <p:extLst>
      <p:ext uri="{BB962C8B-B14F-4D97-AF65-F5344CB8AC3E}">
        <p14:creationId xmlns:p14="http://schemas.microsoft.com/office/powerpoint/2010/main" val="2745040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E2DEB462-DD45-4057-ACBE-C7307C9DB50A}" type="slidenum">
              <a:rPr lang="en-US" altLang="zh-CN" smtClean="0"/>
              <a:pPr/>
              <a:t>‹#›</a:t>
            </a:fld>
            <a:endParaRPr lang="en-US" altLang="zh-CN"/>
          </a:p>
        </p:txBody>
      </p:sp>
    </p:spTree>
    <p:extLst>
      <p:ext uri="{BB962C8B-B14F-4D97-AF65-F5344CB8AC3E}">
        <p14:creationId xmlns:p14="http://schemas.microsoft.com/office/powerpoint/2010/main" val="40397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528C05B4-3410-4BBE-A696-B633A4DF4FFB}" type="slidenum">
              <a:rPr lang="en-US" altLang="zh-CN" smtClean="0"/>
              <a:pPr/>
              <a:t>‹#›</a:t>
            </a:fld>
            <a:endParaRPr lang="en-US" altLang="zh-CN"/>
          </a:p>
        </p:txBody>
      </p:sp>
    </p:spTree>
    <p:extLst>
      <p:ext uri="{BB962C8B-B14F-4D97-AF65-F5344CB8AC3E}">
        <p14:creationId xmlns:p14="http://schemas.microsoft.com/office/powerpoint/2010/main" val="223774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D4ACF4ED-B4A9-456B-9C36-8FEFD0F2F7B4}" type="slidenum">
              <a:rPr lang="en-US" altLang="zh-CN" smtClean="0"/>
              <a:pPr/>
              <a:t>‹#›</a:t>
            </a:fld>
            <a:endParaRPr lang="en-US" altLang="zh-CN"/>
          </a:p>
        </p:txBody>
      </p:sp>
    </p:spTree>
    <p:extLst>
      <p:ext uri="{BB962C8B-B14F-4D97-AF65-F5344CB8AC3E}">
        <p14:creationId xmlns:p14="http://schemas.microsoft.com/office/powerpoint/2010/main" val="170260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66654694-40A7-4BAD-966D-8EB8D9DBA89A}" type="slidenum">
              <a:rPr lang="en-US" altLang="zh-CN" smtClean="0"/>
              <a:pPr/>
              <a:t>‹#›</a:t>
            </a:fld>
            <a:endParaRPr lang="en-US" altLang="zh-CN"/>
          </a:p>
        </p:txBody>
      </p:sp>
    </p:spTree>
    <p:extLst>
      <p:ext uri="{BB962C8B-B14F-4D97-AF65-F5344CB8AC3E}">
        <p14:creationId xmlns:p14="http://schemas.microsoft.com/office/powerpoint/2010/main" val="224662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CCEBD-DA11-46A7-A807-12AB20DD023D}" type="slidenum">
              <a:rPr lang="en-US" altLang="zh-CN" smtClean="0"/>
              <a:pPr/>
              <a:t>‹#›</a:t>
            </a:fld>
            <a:endParaRPr lang="en-US" altLang="zh-CN"/>
          </a:p>
        </p:txBody>
      </p:sp>
    </p:spTree>
    <p:extLst>
      <p:ext uri="{BB962C8B-B14F-4D97-AF65-F5344CB8AC3E}">
        <p14:creationId xmlns:p14="http://schemas.microsoft.com/office/powerpoint/2010/main" val="318273444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30" r:id="rId13"/>
    <p:sldLayoutId id="2147483731" r:id="rId14"/>
    <p:sldLayoutId id="214748373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3.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0.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9.bin"/><Relationship Id="rId14" Type="http://schemas.openxmlformats.org/officeDocument/2006/relationships/image" Target="../media/image14.wmf"/></Relationships>
</file>

<file path=ppt/slides/_rels/slide1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13.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19.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22.wmf"/><Relationship Id="rId11" Type="http://schemas.openxmlformats.org/officeDocument/2006/relationships/image" Target="../media/image25.png"/><Relationship Id="rId5" Type="http://schemas.openxmlformats.org/officeDocument/2006/relationships/oleObject" Target="../embeddings/oleObject17.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wmf"/><Relationship Id="rId5" Type="http://schemas.openxmlformats.org/officeDocument/2006/relationships/oleObject" Target="../embeddings/oleObject2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24.bin"/></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9.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2.wmf"/></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34.wmf"/><Relationship Id="rId4"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1.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6.wmf"/><Relationship Id="rId5" Type="http://schemas.openxmlformats.org/officeDocument/2006/relationships/oleObject" Target="../embeddings/oleObject32.bin"/><Relationship Id="rId4" Type="http://schemas.openxmlformats.org/officeDocument/2006/relationships/image" Target="../media/image35.wmf"/><Relationship Id="rId9" Type="http://schemas.openxmlformats.org/officeDocument/2006/relationships/image" Target="../media/image3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7.wmf"/></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5.wm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0.wmf"/></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4.wmf"/><Relationship Id="rId5" Type="http://schemas.openxmlformats.org/officeDocument/2006/relationships/oleObject" Target="../embeddings/oleObject38.bin"/><Relationship Id="rId4" Type="http://schemas.openxmlformats.org/officeDocument/2006/relationships/image" Target="../media/image53.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55.png"/><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8.wmf"/><Relationship Id="rId5" Type="http://schemas.openxmlformats.org/officeDocument/2006/relationships/oleObject" Target="../embeddings/oleObject41.bin"/><Relationship Id="rId4" Type="http://schemas.openxmlformats.org/officeDocument/2006/relationships/image" Target="../media/image57.wmf"/></Relationships>
</file>

<file path=ppt/slides/_rels/slide37.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0.wmf"/><Relationship Id="rId5" Type="http://schemas.openxmlformats.org/officeDocument/2006/relationships/oleObject" Target="../embeddings/oleObject43.bin"/><Relationship Id="rId4" Type="http://schemas.openxmlformats.org/officeDocument/2006/relationships/image" Target="../media/image5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63.wmf"/><Relationship Id="rId5" Type="http://schemas.openxmlformats.org/officeDocument/2006/relationships/oleObject" Target="../embeddings/oleObject46.bin"/><Relationship Id="rId4" Type="http://schemas.openxmlformats.org/officeDocument/2006/relationships/image" Target="../media/image62.wmf"/></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65.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oleObject" Target="../embeddings/oleObject48.bin"/><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7.wmf"/><Relationship Id="rId11" Type="http://schemas.openxmlformats.org/officeDocument/2006/relationships/image" Target="../media/image69.png"/><Relationship Id="rId5" Type="http://schemas.openxmlformats.org/officeDocument/2006/relationships/oleObject" Target="../embeddings/oleObject49.bin"/><Relationship Id="rId10" Type="http://schemas.openxmlformats.org/officeDocument/2006/relationships/image" Target="../media/image68.png"/><Relationship Id="rId4" Type="http://schemas.openxmlformats.org/officeDocument/2006/relationships/image" Target="../media/image66.wmf"/><Relationship Id="rId9" Type="http://schemas.openxmlformats.org/officeDocument/2006/relationships/image" Target="../media/image68.wmf"/></Relationships>
</file>

<file path=ppt/slides/_rels/slide42.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0.wmf"/><Relationship Id="rId5" Type="http://schemas.openxmlformats.org/officeDocument/2006/relationships/oleObject" Target="../embeddings/oleObject52.bin"/><Relationship Id="rId10" Type="http://schemas.openxmlformats.org/officeDocument/2006/relationships/image" Target="../media/image75.png"/><Relationship Id="rId4" Type="http://schemas.openxmlformats.org/officeDocument/2006/relationships/image" Target="../media/image69.wmf"/><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64.jpeg"/><Relationship Id="rId4" Type="http://schemas.openxmlformats.org/officeDocument/2006/relationships/image" Target="../media/image72.emf"/></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36.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76.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78.wmf"/><Relationship Id="rId4" Type="http://schemas.openxmlformats.org/officeDocument/2006/relationships/image" Target="../media/image37.wmf"/><Relationship Id="rId9"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8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8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png"/><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3FE1EA7-7151-4234-8F5B-80FB2FF8D2B0}"/>
              </a:ext>
            </a:extLst>
          </p:cNvPr>
          <p:cNvSpPr>
            <a:spLocks noGrp="1" noChangeArrowheads="1"/>
          </p:cNvSpPr>
          <p:nvPr>
            <p:ph type="ctrTitle"/>
          </p:nvPr>
        </p:nvSpPr>
        <p:spPr>
          <a:xfrm>
            <a:off x="1115616" y="260648"/>
            <a:ext cx="7270576" cy="2387600"/>
          </a:xfrm>
        </p:spPr>
        <p:txBody>
          <a:bodyPr/>
          <a:lstStyle/>
          <a:p>
            <a:r>
              <a:rPr lang="zh-CN" altLang="en-US" dirty="0"/>
              <a:t>第</a:t>
            </a:r>
            <a:r>
              <a:rPr lang="en-US" altLang="zh-CN" dirty="0"/>
              <a:t>1</a:t>
            </a:r>
            <a:r>
              <a:rPr lang="zh-CN" altLang="en-US" dirty="0"/>
              <a:t>章 半导体材料的基本性质 </a:t>
            </a:r>
          </a:p>
        </p:txBody>
      </p:sp>
      <p:sp>
        <p:nvSpPr>
          <p:cNvPr id="2" name="矩形 1">
            <a:extLst>
              <a:ext uri="{FF2B5EF4-FFF2-40B4-BE49-F238E27FC236}">
                <a16:creationId xmlns:a16="http://schemas.microsoft.com/office/drawing/2014/main" id="{E41BFF86-07D0-409D-9E8F-7FDB5B3C7BD0}"/>
              </a:ext>
            </a:extLst>
          </p:cNvPr>
          <p:cNvSpPr/>
          <p:nvPr/>
        </p:nvSpPr>
        <p:spPr>
          <a:xfrm>
            <a:off x="1337149" y="3068960"/>
            <a:ext cx="6827510" cy="3108543"/>
          </a:xfrm>
          <a:prstGeom prst="rect">
            <a:avLst/>
          </a:prstGeom>
        </p:spPr>
        <p:txBody>
          <a:bodyPr wrap="none">
            <a:spAutoFit/>
          </a:bodyPr>
          <a:lstStyle/>
          <a:p>
            <a:r>
              <a:rPr lang="en-US" altLang="zh-CN" sz="2800" dirty="0"/>
              <a:t>1.1 </a:t>
            </a:r>
            <a:r>
              <a:rPr lang="zh-CN" altLang="en-US" sz="2800" dirty="0"/>
              <a:t>半导体与基本晶体结构</a:t>
            </a:r>
            <a:endParaRPr lang="en-US" altLang="zh-CN" sz="2800" dirty="0"/>
          </a:p>
          <a:p>
            <a:r>
              <a:rPr lang="en-US" altLang="zh-CN" sz="2800" dirty="0"/>
              <a:t>1.2</a:t>
            </a:r>
            <a:r>
              <a:rPr lang="zh-CN" altLang="en-US" sz="2800" dirty="0"/>
              <a:t>半导体的能带</a:t>
            </a:r>
            <a:endParaRPr lang="en-US" altLang="zh-CN" sz="2800" dirty="0"/>
          </a:p>
          <a:p>
            <a:r>
              <a:rPr lang="en-US" altLang="zh-CN" sz="2800" dirty="0">
                <a:highlight>
                  <a:srgbClr val="FFFF00"/>
                </a:highlight>
              </a:rPr>
              <a:t>1.3 </a:t>
            </a:r>
            <a:r>
              <a:rPr lang="zh-CN" altLang="en-US" sz="2800" dirty="0">
                <a:highlight>
                  <a:srgbClr val="FFFF00"/>
                </a:highlight>
              </a:rPr>
              <a:t>本征半导体与本征载流子浓度</a:t>
            </a:r>
            <a:endParaRPr lang="en-US" altLang="zh-CN" sz="2800" dirty="0">
              <a:highlight>
                <a:srgbClr val="FFFF00"/>
              </a:highlight>
            </a:endParaRPr>
          </a:p>
          <a:p>
            <a:r>
              <a:rPr lang="en-US" altLang="zh-CN" sz="2800" dirty="0"/>
              <a:t>1.4 </a:t>
            </a:r>
            <a:r>
              <a:rPr lang="zh-CN" altLang="en-US" sz="2800" dirty="0"/>
              <a:t>杂质半导体与杂质半导体的载流子浓度</a:t>
            </a:r>
            <a:endParaRPr lang="en-US" altLang="zh-CN" sz="2800" dirty="0"/>
          </a:p>
          <a:p>
            <a:r>
              <a:rPr lang="en-US" altLang="zh-CN" sz="2800" dirty="0"/>
              <a:t>1.5 </a:t>
            </a:r>
            <a:r>
              <a:rPr lang="zh-CN" altLang="en-US" sz="2800" dirty="0"/>
              <a:t>非平衡流子</a:t>
            </a:r>
            <a:endParaRPr lang="en-US" altLang="zh-CN" sz="2800" dirty="0"/>
          </a:p>
          <a:p>
            <a:r>
              <a:rPr lang="en-US" altLang="zh-CN" sz="2800" dirty="0"/>
              <a:t>1.6 </a:t>
            </a:r>
            <a:r>
              <a:rPr lang="zh-CN" altLang="en-US" sz="2800" dirty="0"/>
              <a:t>载流子的漂移运动</a:t>
            </a:r>
            <a:endParaRPr lang="en-US" altLang="zh-CN" sz="2800" dirty="0"/>
          </a:p>
          <a:p>
            <a:r>
              <a:rPr lang="en-US" altLang="zh-CN" sz="2800" dirty="0"/>
              <a:t>1.7 </a:t>
            </a:r>
            <a:r>
              <a:rPr lang="zh-CN" altLang="en-US" sz="2800" dirty="0"/>
              <a:t>载流子的扩散运动</a:t>
            </a:r>
          </a:p>
        </p:txBody>
      </p:sp>
    </p:spTree>
    <p:extLst>
      <p:ext uri="{BB962C8B-B14F-4D97-AF65-F5344CB8AC3E}">
        <p14:creationId xmlns:p14="http://schemas.microsoft.com/office/powerpoint/2010/main" val="134363414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9">
            <a:extLst>
              <a:ext uri="{FF2B5EF4-FFF2-40B4-BE49-F238E27FC236}">
                <a16:creationId xmlns:a16="http://schemas.microsoft.com/office/drawing/2014/main" id="{9D65403A-5786-45AE-8EE1-252FF1559379}"/>
              </a:ext>
            </a:extLst>
          </p:cNvPr>
          <p:cNvGraphicFramePr>
            <a:graphicFrameLocks noGrp="1" noChangeAspect="1"/>
          </p:cNvGraphicFramePr>
          <p:nvPr>
            <p:ph sz="quarter" idx="1"/>
          </p:nvPr>
        </p:nvGraphicFramePr>
        <p:xfrm>
          <a:off x="2411413" y="4046538"/>
          <a:ext cx="1200150" cy="760412"/>
        </p:xfrm>
        <a:graphic>
          <a:graphicData uri="http://schemas.openxmlformats.org/presentationml/2006/ole">
            <mc:AlternateContent xmlns:mc="http://schemas.openxmlformats.org/markup-compatibility/2006">
              <mc:Choice xmlns:v="urn:schemas-microsoft-com:vml" Requires="v">
                <p:oleObj spid="_x0000_s184490" name="Equation" r:id="rId3" imgW="520474" imgH="330057" progId="Equation.DSMT4">
                  <p:embed/>
                </p:oleObj>
              </mc:Choice>
              <mc:Fallback>
                <p:oleObj name="Equation" r:id="rId3" imgW="520474" imgH="330057" progId="Equation.DSMT4">
                  <p:embed/>
                  <p:pic>
                    <p:nvPicPr>
                      <p:cNvPr id="16386" name="Object 9">
                        <a:extLst>
                          <a:ext uri="{FF2B5EF4-FFF2-40B4-BE49-F238E27FC236}">
                            <a16:creationId xmlns:a16="http://schemas.microsoft.com/office/drawing/2014/main" id="{9D65403A-5786-45AE-8EE1-252FF1559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4046538"/>
                        <a:ext cx="12001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 name="Object 5">
            <a:extLst>
              <a:ext uri="{FF2B5EF4-FFF2-40B4-BE49-F238E27FC236}">
                <a16:creationId xmlns:a16="http://schemas.microsoft.com/office/drawing/2014/main" id="{BA2780D3-FB9E-4581-A101-683A4BA0323C}"/>
              </a:ext>
            </a:extLst>
          </p:cNvPr>
          <p:cNvGraphicFramePr>
            <a:graphicFrameLocks noGrp="1" noChangeAspect="1"/>
          </p:cNvGraphicFramePr>
          <p:nvPr>
            <p:ph sz="quarter" idx="2"/>
          </p:nvPr>
        </p:nvGraphicFramePr>
        <p:xfrm>
          <a:off x="2112963" y="3230563"/>
          <a:ext cx="1790700" cy="649287"/>
        </p:xfrm>
        <a:graphic>
          <a:graphicData uri="http://schemas.openxmlformats.org/presentationml/2006/ole">
            <mc:AlternateContent xmlns:mc="http://schemas.openxmlformats.org/markup-compatibility/2006">
              <mc:Choice xmlns:v="urn:schemas-microsoft-com:vml" Requires="v">
                <p:oleObj spid="_x0000_s184491" name="Equation" r:id="rId5" imgW="1016000" imgH="368300" progId="Equation.DSMT4">
                  <p:embed/>
                </p:oleObj>
              </mc:Choice>
              <mc:Fallback>
                <p:oleObj name="Equation" r:id="rId5" imgW="1016000" imgH="368300" progId="Equation.DSMT4">
                  <p:embed/>
                  <p:pic>
                    <p:nvPicPr>
                      <p:cNvPr id="16387" name="Object 5">
                        <a:extLst>
                          <a:ext uri="{FF2B5EF4-FFF2-40B4-BE49-F238E27FC236}">
                            <a16:creationId xmlns:a16="http://schemas.microsoft.com/office/drawing/2014/main" id="{BA2780D3-FB9E-4581-A101-683A4BA032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963" y="3230563"/>
                        <a:ext cx="17907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8" name="Object 12">
            <a:extLst>
              <a:ext uri="{FF2B5EF4-FFF2-40B4-BE49-F238E27FC236}">
                <a16:creationId xmlns:a16="http://schemas.microsoft.com/office/drawing/2014/main" id="{5B5BF2EF-7C80-476A-9B0D-FA5F82EC365A}"/>
              </a:ext>
            </a:extLst>
          </p:cNvPr>
          <p:cNvGraphicFramePr>
            <a:graphicFrameLocks noGrp="1" noChangeAspect="1"/>
          </p:cNvGraphicFramePr>
          <p:nvPr>
            <p:ph sz="quarter" idx="3"/>
          </p:nvPr>
        </p:nvGraphicFramePr>
        <p:xfrm>
          <a:off x="3995738" y="4081463"/>
          <a:ext cx="1862137" cy="760412"/>
        </p:xfrm>
        <a:graphic>
          <a:graphicData uri="http://schemas.openxmlformats.org/presentationml/2006/ole">
            <mc:AlternateContent xmlns:mc="http://schemas.openxmlformats.org/markup-compatibility/2006">
              <mc:Choice xmlns:v="urn:schemas-microsoft-com:vml" Requires="v">
                <p:oleObj spid="_x0000_s184492" name="Equation" r:id="rId7" imgW="901309" imgH="368140" progId="Equation.DSMT4">
                  <p:embed/>
                </p:oleObj>
              </mc:Choice>
              <mc:Fallback>
                <p:oleObj name="Equation" r:id="rId7" imgW="901309" imgH="368140" progId="Equation.DSMT4">
                  <p:embed/>
                  <p:pic>
                    <p:nvPicPr>
                      <p:cNvPr id="16388" name="Object 12">
                        <a:extLst>
                          <a:ext uri="{FF2B5EF4-FFF2-40B4-BE49-F238E27FC236}">
                            <a16:creationId xmlns:a16="http://schemas.microsoft.com/office/drawing/2014/main" id="{5B5BF2EF-7C80-476A-9B0D-FA5F82EC3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4081463"/>
                        <a:ext cx="1862137"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Rectangle 7">
            <a:extLst>
              <a:ext uri="{FF2B5EF4-FFF2-40B4-BE49-F238E27FC236}">
                <a16:creationId xmlns:a16="http://schemas.microsoft.com/office/drawing/2014/main" id="{278F5F25-4951-4B75-80EC-14E93E2E36A3}"/>
              </a:ext>
            </a:extLst>
          </p:cNvPr>
          <p:cNvSpPr>
            <a:spLocks noChangeArrowheads="1"/>
          </p:cNvSpPr>
          <p:nvPr/>
        </p:nvSpPr>
        <p:spPr bwMode="auto">
          <a:xfrm>
            <a:off x="371475" y="1036638"/>
            <a:ext cx="8459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Tx/>
              <a:buNone/>
            </a:pPr>
            <a:r>
              <a:rPr lang="zh-CN" altLang="en-US" sz="2800">
                <a:solidFill>
                  <a:srgbClr val="FF3300"/>
                </a:solidFill>
                <a:sym typeface="Times New Roman" panose="02020603050405020304" pitchFamily="18" charset="0"/>
              </a:rPr>
              <a:t>对电子：</a:t>
            </a:r>
            <a:r>
              <a:rPr lang="zh-CN" altLang="en-US" sz="2800">
                <a:solidFill>
                  <a:schemeClr val="tx1"/>
                </a:solidFill>
                <a:sym typeface="Times New Roman" panose="02020603050405020304" pitchFamily="18" charset="0"/>
              </a:rPr>
              <a:t>当</a:t>
            </a:r>
            <a:r>
              <a:rPr lang="en-US" altLang="zh-CN" sz="2800">
                <a:solidFill>
                  <a:schemeClr val="tx1"/>
                </a:solidFill>
                <a:sym typeface="Times New Roman" panose="02020603050405020304" pitchFamily="18" charset="0"/>
              </a:rPr>
              <a:t>E-E</a:t>
            </a:r>
            <a:r>
              <a:rPr lang="en-US" altLang="zh-CN" sz="2800" baseline="-25000">
                <a:solidFill>
                  <a:schemeClr val="tx1"/>
                </a:solidFill>
                <a:sym typeface="Times New Roman" panose="02020603050405020304" pitchFamily="18" charset="0"/>
              </a:rPr>
              <a:t>F</a:t>
            </a:r>
            <a:r>
              <a:rPr lang="en-US" altLang="zh-CN" sz="2800">
                <a:solidFill>
                  <a:schemeClr val="tx1"/>
                </a:solidFill>
                <a:sym typeface="Times New Roman" panose="02020603050405020304" pitchFamily="18" charset="0"/>
              </a:rPr>
              <a:t>&gt;&gt;k</a:t>
            </a:r>
            <a:r>
              <a:rPr lang="en-US" altLang="zh-CN" sz="2800" baseline="-25000">
                <a:solidFill>
                  <a:schemeClr val="tx1"/>
                </a:solidFill>
                <a:sym typeface="Times New Roman" panose="02020603050405020304" pitchFamily="18" charset="0"/>
              </a:rPr>
              <a:t>0</a:t>
            </a:r>
            <a:r>
              <a:rPr lang="en-US" altLang="zh-CN" sz="2800">
                <a:solidFill>
                  <a:schemeClr val="tx1"/>
                </a:solidFill>
                <a:sym typeface="Times New Roman" panose="02020603050405020304" pitchFamily="18" charset="0"/>
              </a:rPr>
              <a:t>T</a:t>
            </a:r>
            <a:r>
              <a:rPr lang="zh-CN" altLang="en-US" sz="2800">
                <a:solidFill>
                  <a:schemeClr val="tx1"/>
                </a:solidFill>
                <a:sym typeface="Times New Roman" panose="02020603050405020304" pitchFamily="18" charset="0"/>
              </a:rPr>
              <a:t>时，费米方程近似为：</a:t>
            </a:r>
          </a:p>
        </p:txBody>
      </p:sp>
      <p:sp>
        <p:nvSpPr>
          <p:cNvPr id="16390" name="Rectangle 8">
            <a:extLst>
              <a:ext uri="{FF2B5EF4-FFF2-40B4-BE49-F238E27FC236}">
                <a16:creationId xmlns:a16="http://schemas.microsoft.com/office/drawing/2014/main" id="{14CFE5A3-AB8C-4AA3-87F7-8F4055CA95EB}"/>
              </a:ext>
            </a:extLst>
          </p:cNvPr>
          <p:cNvSpPr>
            <a:spLocks noChangeArrowheads="1"/>
          </p:cNvSpPr>
          <p:nvPr/>
        </p:nvSpPr>
        <p:spPr bwMode="auto">
          <a:xfrm>
            <a:off x="341169" y="426623"/>
            <a:ext cx="3429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800" dirty="0">
                <a:solidFill>
                  <a:srgbClr val="0000FF"/>
                </a:solidFill>
                <a:sym typeface="Times New Roman" panose="02020603050405020304" pitchFamily="18" charset="0"/>
              </a:rPr>
              <a:t>3. </a:t>
            </a:r>
            <a:r>
              <a:rPr lang="zh-CN" altLang="en-US" sz="2800" dirty="0">
                <a:solidFill>
                  <a:srgbClr val="0000FF"/>
                </a:solidFill>
                <a:sym typeface="Times New Roman" panose="02020603050405020304" pitchFamily="18" charset="0"/>
              </a:rPr>
              <a:t>玻耳兹曼分布近似</a:t>
            </a:r>
          </a:p>
        </p:txBody>
      </p:sp>
      <p:sp>
        <p:nvSpPr>
          <p:cNvPr id="16391" name="Text Box 16">
            <a:extLst>
              <a:ext uri="{FF2B5EF4-FFF2-40B4-BE49-F238E27FC236}">
                <a16:creationId xmlns:a16="http://schemas.microsoft.com/office/drawing/2014/main" id="{6A165C3C-C8E5-472B-BE2B-485FF0E58556}"/>
              </a:ext>
            </a:extLst>
          </p:cNvPr>
          <p:cNvSpPr txBox="1">
            <a:spLocks noChangeArrowheads="1"/>
          </p:cNvSpPr>
          <p:nvPr/>
        </p:nvSpPr>
        <p:spPr bwMode="auto">
          <a:xfrm>
            <a:off x="107950" y="4819650"/>
            <a:ext cx="8064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b="0" i="1">
                <a:solidFill>
                  <a:srgbClr val="0000FF"/>
                </a:solidFill>
                <a:sym typeface="Times New Roman" panose="02020603050405020304" pitchFamily="18" charset="0"/>
              </a:rPr>
              <a:t> </a:t>
            </a:r>
            <a:r>
              <a:rPr lang="en-US" altLang="zh-CN" sz="2400" i="1">
                <a:solidFill>
                  <a:srgbClr val="0000FF"/>
                </a:solidFill>
                <a:sym typeface="Times New Roman" panose="02020603050405020304" pitchFamily="18" charset="0"/>
              </a:rPr>
              <a:t>F</a:t>
            </a:r>
            <a:r>
              <a:rPr lang="en-US" altLang="zh-CN" sz="2400" i="1" baseline="-25000">
                <a:solidFill>
                  <a:srgbClr val="0000FF"/>
                </a:solidFill>
                <a:sym typeface="Times New Roman" panose="02020603050405020304" pitchFamily="18" charset="0"/>
              </a:rPr>
              <a:t>B</a:t>
            </a:r>
            <a:r>
              <a:rPr lang="en-US" altLang="zh-CN" sz="2400" i="1">
                <a:solidFill>
                  <a:srgbClr val="0000FF"/>
                </a:solidFill>
                <a:sym typeface="Times New Roman" panose="02020603050405020304" pitchFamily="18" charset="0"/>
              </a:rPr>
              <a:t>(E) </a:t>
            </a:r>
            <a:r>
              <a:rPr lang="zh-CN" altLang="en-US" sz="2400">
                <a:solidFill>
                  <a:srgbClr val="0000FF"/>
                </a:solidFill>
                <a:sym typeface="Times New Roman" panose="02020603050405020304" pitchFamily="18" charset="0"/>
              </a:rPr>
              <a:t>为玻尔兹曼分布函数</a:t>
            </a:r>
          </a:p>
          <a:p>
            <a:pPr>
              <a:spcBef>
                <a:spcPct val="50000"/>
              </a:spcBef>
              <a:buClrTx/>
              <a:buFontTx/>
              <a:buNone/>
            </a:pPr>
            <a:r>
              <a:rPr lang="zh-CN" altLang="en-US" sz="2400">
                <a:solidFill>
                  <a:schemeClr val="tx1"/>
                </a:solidFill>
                <a:sym typeface="Times New Roman" panose="02020603050405020304" pitchFamily="18" charset="0"/>
              </a:rPr>
              <a:t>意义：</a:t>
            </a:r>
            <a:r>
              <a:rPr lang="zh-CN" altLang="en-US" sz="2400">
                <a:solidFill>
                  <a:srgbClr val="FF3300"/>
                </a:solidFill>
                <a:sym typeface="Times New Roman" panose="02020603050405020304" pitchFamily="18" charset="0"/>
              </a:rPr>
              <a:t>在一定温度下，随</a:t>
            </a:r>
            <a:r>
              <a:rPr lang="en-US" altLang="zh-CN" sz="2400">
                <a:solidFill>
                  <a:srgbClr val="FF3300"/>
                </a:solidFill>
                <a:sym typeface="Times New Roman" panose="02020603050405020304" pitchFamily="18" charset="0"/>
              </a:rPr>
              <a:t>E</a:t>
            </a:r>
            <a:r>
              <a:rPr lang="zh-CN" altLang="en-US" sz="2400">
                <a:solidFill>
                  <a:srgbClr val="FF3300"/>
                </a:solidFill>
                <a:sym typeface="Times New Roman" panose="02020603050405020304" pitchFamily="18" charset="0"/>
              </a:rPr>
              <a:t>增加到一定程度时，量子态被占据的几率随其能级变化而指数性较小</a:t>
            </a:r>
            <a:r>
              <a:rPr lang="zh-CN" altLang="en-US" sz="2400">
                <a:solidFill>
                  <a:schemeClr val="tx1"/>
                </a:solidFill>
                <a:sym typeface="Times New Roman" panose="02020603050405020304" pitchFamily="18" charset="0"/>
              </a:rPr>
              <a:t>。</a:t>
            </a:r>
          </a:p>
        </p:txBody>
      </p:sp>
      <p:sp>
        <p:nvSpPr>
          <p:cNvPr id="16392" name="Rectangle 17">
            <a:extLst>
              <a:ext uri="{FF2B5EF4-FFF2-40B4-BE49-F238E27FC236}">
                <a16:creationId xmlns:a16="http://schemas.microsoft.com/office/drawing/2014/main" id="{83BFDAED-FA03-4A08-8B2E-2A78FB2BE811}"/>
              </a:ext>
            </a:extLst>
          </p:cNvPr>
          <p:cNvSpPr>
            <a:spLocks noChangeArrowheads="1"/>
          </p:cNvSpPr>
          <p:nvPr/>
        </p:nvSpPr>
        <p:spPr bwMode="auto">
          <a:xfrm>
            <a:off x="371475" y="6276975"/>
            <a:ext cx="8137525" cy="461963"/>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随</a:t>
            </a:r>
            <a:r>
              <a:rPr lang="en-US" altLang="zh-CN" sz="2400">
                <a:solidFill>
                  <a:schemeClr val="tx1"/>
                </a:solidFill>
                <a:sym typeface="Times New Roman" panose="02020603050405020304" pitchFamily="18" charset="0"/>
              </a:rPr>
              <a:t>E</a:t>
            </a:r>
            <a:r>
              <a:rPr lang="zh-CN" altLang="en-US" sz="2400">
                <a:solidFill>
                  <a:schemeClr val="tx1"/>
                </a:solidFill>
                <a:sym typeface="Times New Roman" panose="02020603050405020304" pitchFamily="18" charset="0"/>
              </a:rPr>
              <a:t>增大，</a:t>
            </a:r>
            <a:r>
              <a:rPr lang="en-US" altLang="zh-CN" sz="2400" i="1">
                <a:solidFill>
                  <a:schemeClr val="tx1"/>
                </a:solidFill>
                <a:sym typeface="Times New Roman" panose="02020603050405020304" pitchFamily="18" charset="0"/>
              </a:rPr>
              <a:t>f(E)</a:t>
            </a:r>
            <a:r>
              <a:rPr lang="zh-CN" altLang="en-US" sz="2400">
                <a:solidFill>
                  <a:schemeClr val="tx1"/>
                </a:solidFill>
                <a:sym typeface="Times New Roman" panose="02020603050405020304" pitchFamily="18" charset="0"/>
              </a:rPr>
              <a:t>迅速减小，电子主要集中在导带底的原因</a:t>
            </a:r>
            <a:r>
              <a:rPr lang="zh-CN" altLang="en-US" sz="2400" b="0">
                <a:solidFill>
                  <a:schemeClr val="tx1"/>
                </a:solidFill>
                <a:sym typeface="Times New Roman" panose="02020603050405020304" pitchFamily="18" charset="0"/>
              </a:rPr>
              <a:t>。</a:t>
            </a:r>
          </a:p>
        </p:txBody>
      </p:sp>
      <p:graphicFrame>
        <p:nvGraphicFramePr>
          <p:cNvPr id="16393" name="Object 21">
            <a:extLst>
              <a:ext uri="{FF2B5EF4-FFF2-40B4-BE49-F238E27FC236}">
                <a16:creationId xmlns:a16="http://schemas.microsoft.com/office/drawing/2014/main" id="{DA3E5525-AA8C-4265-B46C-07FD3CC715B8}"/>
              </a:ext>
            </a:extLst>
          </p:cNvPr>
          <p:cNvGraphicFramePr>
            <a:graphicFrameLocks noGrp="1" noChangeAspect="1"/>
          </p:cNvGraphicFramePr>
          <p:nvPr>
            <p:ph sz="quarter" idx="4"/>
          </p:nvPr>
        </p:nvGraphicFramePr>
        <p:xfrm>
          <a:off x="1331913" y="1682750"/>
          <a:ext cx="2087562" cy="787400"/>
        </p:xfrm>
        <a:graphic>
          <a:graphicData uri="http://schemas.openxmlformats.org/presentationml/2006/ole">
            <mc:AlternateContent xmlns:mc="http://schemas.openxmlformats.org/markup-compatibility/2006">
              <mc:Choice xmlns:v="urn:schemas-microsoft-com:vml" Requires="v">
                <p:oleObj spid="_x0000_s184493" name="Equation" r:id="rId9" imgW="1548728" imgH="583947" progId="Equation.DSMT4">
                  <p:embed/>
                </p:oleObj>
              </mc:Choice>
              <mc:Fallback>
                <p:oleObj name="Equation" r:id="rId9" imgW="1548728" imgH="583947" progId="Equation.DSMT4">
                  <p:embed/>
                  <p:pic>
                    <p:nvPicPr>
                      <p:cNvPr id="16393" name="Object 21">
                        <a:extLst>
                          <a:ext uri="{FF2B5EF4-FFF2-40B4-BE49-F238E27FC236}">
                            <a16:creationId xmlns:a16="http://schemas.microsoft.com/office/drawing/2014/main" id="{DA3E5525-AA8C-4265-B46C-07FD3CC715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1682750"/>
                        <a:ext cx="208756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4" name="Object 25">
            <a:extLst>
              <a:ext uri="{FF2B5EF4-FFF2-40B4-BE49-F238E27FC236}">
                <a16:creationId xmlns:a16="http://schemas.microsoft.com/office/drawing/2014/main" id="{7C05D8E6-DB4C-437D-A14C-52B7D8846560}"/>
              </a:ext>
            </a:extLst>
          </p:cNvPr>
          <p:cNvGraphicFramePr>
            <a:graphicFrameLocks noChangeAspect="1"/>
          </p:cNvGraphicFramePr>
          <p:nvPr/>
        </p:nvGraphicFramePr>
        <p:xfrm>
          <a:off x="3903663" y="1752600"/>
          <a:ext cx="2990850" cy="668338"/>
        </p:xfrm>
        <a:graphic>
          <a:graphicData uri="http://schemas.openxmlformats.org/presentationml/2006/ole">
            <mc:AlternateContent xmlns:mc="http://schemas.openxmlformats.org/markup-compatibility/2006">
              <mc:Choice xmlns:v="urn:schemas-microsoft-com:vml" Requires="v">
                <p:oleObj spid="_x0000_s184494" name="公式" r:id="rId11" imgW="1930400" imgH="431800" progId="Equation.3">
                  <p:embed/>
                </p:oleObj>
              </mc:Choice>
              <mc:Fallback>
                <p:oleObj name="公式" r:id="rId11" imgW="1930400" imgH="431800" progId="Equation.3">
                  <p:embed/>
                  <p:pic>
                    <p:nvPicPr>
                      <p:cNvPr id="16394" name="Object 25">
                        <a:extLst>
                          <a:ext uri="{FF2B5EF4-FFF2-40B4-BE49-F238E27FC236}">
                            <a16:creationId xmlns:a16="http://schemas.microsoft.com/office/drawing/2014/main" id="{7C05D8E6-DB4C-437D-A14C-52B7D88465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3663" y="1752600"/>
                        <a:ext cx="29908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5" name="Rectangle 26">
            <a:extLst>
              <a:ext uri="{FF2B5EF4-FFF2-40B4-BE49-F238E27FC236}">
                <a16:creationId xmlns:a16="http://schemas.microsoft.com/office/drawing/2014/main" id="{9B8F2BE4-2A87-40BB-AB11-D3E4D7F58FE7}"/>
              </a:ext>
            </a:extLst>
          </p:cNvPr>
          <p:cNvSpPr>
            <a:spLocks noChangeArrowheads="1"/>
          </p:cNvSpPr>
          <p:nvPr/>
        </p:nvSpPr>
        <p:spPr bwMode="auto">
          <a:xfrm>
            <a:off x="522288" y="2705100"/>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chemeClr val="tx1"/>
                </a:solidFill>
                <a:sym typeface="Times New Roman" panose="02020603050405020304" pitchFamily="18" charset="0"/>
              </a:rPr>
              <a:t>费米分布函数转化为：</a:t>
            </a:r>
          </a:p>
        </p:txBody>
      </p:sp>
      <p:graphicFrame>
        <p:nvGraphicFramePr>
          <p:cNvPr id="16396" name="Object 27">
            <a:extLst>
              <a:ext uri="{FF2B5EF4-FFF2-40B4-BE49-F238E27FC236}">
                <a16:creationId xmlns:a16="http://schemas.microsoft.com/office/drawing/2014/main" id="{068C0C7E-F417-4784-928E-B188207A4599}"/>
              </a:ext>
            </a:extLst>
          </p:cNvPr>
          <p:cNvGraphicFramePr>
            <a:graphicFrameLocks noChangeAspect="1"/>
          </p:cNvGraphicFramePr>
          <p:nvPr/>
        </p:nvGraphicFramePr>
        <p:xfrm>
          <a:off x="4046538" y="3297238"/>
          <a:ext cx="2441575" cy="787400"/>
        </p:xfrm>
        <a:graphic>
          <a:graphicData uri="http://schemas.openxmlformats.org/presentationml/2006/ole">
            <mc:AlternateContent xmlns:mc="http://schemas.openxmlformats.org/markup-compatibility/2006">
              <mc:Choice xmlns:v="urn:schemas-microsoft-com:vml" Requires="v">
                <p:oleObj spid="_x0000_s184495" name="公式" r:id="rId13" imgW="1422400" imgH="457200" progId="Equation.3">
                  <p:embed/>
                </p:oleObj>
              </mc:Choice>
              <mc:Fallback>
                <p:oleObj name="公式" r:id="rId13" imgW="1422400" imgH="457200" progId="Equation.3">
                  <p:embed/>
                  <p:pic>
                    <p:nvPicPr>
                      <p:cNvPr id="16396" name="Object 27">
                        <a:extLst>
                          <a:ext uri="{FF2B5EF4-FFF2-40B4-BE49-F238E27FC236}">
                            <a16:creationId xmlns:a16="http://schemas.microsoft.com/office/drawing/2014/main" id="{068C0C7E-F417-4784-928E-B188207A45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6538" y="3297238"/>
                        <a:ext cx="2441575" cy="78740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82887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a:extLst>
              <a:ext uri="{FF2B5EF4-FFF2-40B4-BE49-F238E27FC236}">
                <a16:creationId xmlns:a16="http://schemas.microsoft.com/office/drawing/2014/main" id="{F74359B0-6BE6-4485-B513-C81BAF877533}"/>
              </a:ext>
            </a:extLst>
          </p:cNvPr>
          <p:cNvGraphicFramePr>
            <a:graphicFrameLocks noGrp="1" noChangeAspect="1"/>
          </p:cNvGraphicFramePr>
          <p:nvPr>
            <p:ph sz="half" idx="1"/>
          </p:nvPr>
        </p:nvGraphicFramePr>
        <p:xfrm>
          <a:off x="3675063" y="3152775"/>
          <a:ext cx="1112837" cy="658813"/>
        </p:xfrm>
        <a:graphic>
          <a:graphicData uri="http://schemas.openxmlformats.org/presentationml/2006/ole">
            <mc:AlternateContent xmlns:mc="http://schemas.openxmlformats.org/markup-compatibility/2006">
              <mc:Choice xmlns:v="urn:schemas-microsoft-com:vml" Requires="v">
                <p:oleObj spid="_x0000_s185430" name="Equation" r:id="rId3" imgW="558800" imgH="330200" progId="Equation.DSMT4">
                  <p:embed/>
                </p:oleObj>
              </mc:Choice>
              <mc:Fallback>
                <p:oleObj name="Equation" r:id="rId3" imgW="558800" imgH="330200" progId="Equation.DSMT4">
                  <p:embed/>
                  <p:pic>
                    <p:nvPicPr>
                      <p:cNvPr id="17410" name="Object 2">
                        <a:extLst>
                          <a:ext uri="{FF2B5EF4-FFF2-40B4-BE49-F238E27FC236}">
                            <a16:creationId xmlns:a16="http://schemas.microsoft.com/office/drawing/2014/main" id="{F74359B0-6BE6-4485-B513-C81BAF877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3152775"/>
                        <a:ext cx="111283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3">
            <a:extLst>
              <a:ext uri="{FF2B5EF4-FFF2-40B4-BE49-F238E27FC236}">
                <a16:creationId xmlns:a16="http://schemas.microsoft.com/office/drawing/2014/main" id="{08EB7FDF-1D07-4BD2-A79F-D21E0F2EDBDB}"/>
              </a:ext>
            </a:extLst>
          </p:cNvPr>
          <p:cNvGraphicFramePr>
            <a:graphicFrameLocks noGrp="1" noChangeAspect="1"/>
          </p:cNvGraphicFramePr>
          <p:nvPr>
            <p:ph sz="quarter" idx="2"/>
          </p:nvPr>
        </p:nvGraphicFramePr>
        <p:xfrm>
          <a:off x="3363913" y="2286000"/>
          <a:ext cx="2071687" cy="708025"/>
        </p:xfrm>
        <a:graphic>
          <a:graphicData uri="http://schemas.openxmlformats.org/presentationml/2006/ole">
            <mc:AlternateContent xmlns:mc="http://schemas.openxmlformats.org/markup-compatibility/2006">
              <mc:Choice xmlns:v="urn:schemas-microsoft-com:vml" Requires="v">
                <p:oleObj spid="_x0000_s185431" name="Equation" r:id="rId5" imgW="1079500" imgH="368300" progId="Equation.DSMT4">
                  <p:embed/>
                </p:oleObj>
              </mc:Choice>
              <mc:Fallback>
                <p:oleObj name="Equation" r:id="rId5" imgW="1079500" imgH="368300" progId="Equation.DSMT4">
                  <p:embed/>
                  <p:pic>
                    <p:nvPicPr>
                      <p:cNvPr id="17411" name="Object 3">
                        <a:extLst>
                          <a:ext uri="{FF2B5EF4-FFF2-40B4-BE49-F238E27FC236}">
                            <a16:creationId xmlns:a16="http://schemas.microsoft.com/office/drawing/2014/main" id="{08EB7FDF-1D07-4BD2-A79F-D21E0F2ED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913" y="2286000"/>
                        <a:ext cx="2071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2" name="Rectangle 4">
            <a:extLst>
              <a:ext uri="{FF2B5EF4-FFF2-40B4-BE49-F238E27FC236}">
                <a16:creationId xmlns:a16="http://schemas.microsoft.com/office/drawing/2014/main" id="{9BEED613-C929-4C43-9AC9-5D8D03128A68}"/>
              </a:ext>
            </a:extLst>
          </p:cNvPr>
          <p:cNvSpPr>
            <a:spLocks noChangeArrowheads="1"/>
          </p:cNvSpPr>
          <p:nvPr/>
        </p:nvSpPr>
        <p:spPr bwMode="auto">
          <a:xfrm>
            <a:off x="439738" y="1565275"/>
            <a:ext cx="83804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l"/>
            </a:pPr>
            <a:r>
              <a:rPr lang="zh-CN" altLang="en-US" sz="2400">
                <a:solidFill>
                  <a:srgbClr val="0000FF"/>
                </a:solidFill>
                <a:sym typeface="Times New Roman" panose="02020603050405020304" pitchFamily="18" charset="0"/>
              </a:rPr>
              <a:t>对空穴：</a:t>
            </a:r>
            <a:r>
              <a:rPr lang="en-US" altLang="zh-CN" sz="2400" i="1">
                <a:solidFill>
                  <a:srgbClr val="0000FF"/>
                </a:solidFill>
                <a:sym typeface="Times New Roman" panose="02020603050405020304" pitchFamily="18" charset="0"/>
              </a:rPr>
              <a:t>f(E)</a:t>
            </a:r>
            <a:r>
              <a:rPr lang="zh-CN" altLang="en-US" sz="2400">
                <a:solidFill>
                  <a:srgbClr val="0000FF"/>
                </a:solidFill>
                <a:sym typeface="Times New Roman" panose="02020603050405020304" pitchFamily="18" charset="0"/>
              </a:rPr>
              <a:t>为被电子占据的几率， </a:t>
            </a:r>
            <a:r>
              <a:rPr lang="en-US" altLang="zh-CN" sz="2400" i="1">
                <a:solidFill>
                  <a:srgbClr val="0000FF"/>
                </a:solidFill>
                <a:sym typeface="Times New Roman" panose="02020603050405020304" pitchFamily="18" charset="0"/>
              </a:rPr>
              <a:t>1-f(E)</a:t>
            </a:r>
            <a:r>
              <a:rPr lang="zh-CN" altLang="en-US" sz="2400">
                <a:solidFill>
                  <a:srgbClr val="0000FF"/>
                </a:solidFill>
                <a:sym typeface="Times New Roman" panose="02020603050405020304" pitchFamily="18" charset="0"/>
              </a:rPr>
              <a:t>为不被电子占据的几率，即空穴占据的几率。</a:t>
            </a:r>
          </a:p>
        </p:txBody>
      </p:sp>
      <p:graphicFrame>
        <p:nvGraphicFramePr>
          <p:cNvPr id="17413" name="Object 6">
            <a:extLst>
              <a:ext uri="{FF2B5EF4-FFF2-40B4-BE49-F238E27FC236}">
                <a16:creationId xmlns:a16="http://schemas.microsoft.com/office/drawing/2014/main" id="{FA885DD7-D360-4BF3-B8D5-8F376FDE58CE}"/>
              </a:ext>
            </a:extLst>
          </p:cNvPr>
          <p:cNvGraphicFramePr>
            <a:graphicFrameLocks noGrp="1" noChangeAspect="1"/>
          </p:cNvGraphicFramePr>
          <p:nvPr>
            <p:ph sz="quarter" idx="3"/>
          </p:nvPr>
        </p:nvGraphicFramePr>
        <p:xfrm>
          <a:off x="4629150" y="3708400"/>
          <a:ext cx="1958975" cy="800100"/>
        </p:xfrm>
        <a:graphic>
          <a:graphicData uri="http://schemas.openxmlformats.org/presentationml/2006/ole">
            <mc:AlternateContent xmlns:mc="http://schemas.openxmlformats.org/markup-compatibility/2006">
              <mc:Choice xmlns:v="urn:schemas-microsoft-com:vml" Requires="v">
                <p:oleObj spid="_x0000_s185432" name="Equation" r:id="rId7" imgW="901309" imgH="368140" progId="Equation.DSMT4">
                  <p:embed/>
                </p:oleObj>
              </mc:Choice>
              <mc:Fallback>
                <p:oleObj name="Equation" r:id="rId7" imgW="901309" imgH="368140" progId="Equation.DSMT4">
                  <p:embed/>
                  <p:pic>
                    <p:nvPicPr>
                      <p:cNvPr id="17413" name="Object 6">
                        <a:extLst>
                          <a:ext uri="{FF2B5EF4-FFF2-40B4-BE49-F238E27FC236}">
                            <a16:creationId xmlns:a16="http://schemas.microsoft.com/office/drawing/2014/main" id="{FA885DD7-D360-4BF3-B8D5-8F376FDE5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9150" y="3708400"/>
                        <a:ext cx="19589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 Box 8">
            <a:extLst>
              <a:ext uri="{FF2B5EF4-FFF2-40B4-BE49-F238E27FC236}">
                <a16:creationId xmlns:a16="http://schemas.microsoft.com/office/drawing/2014/main" id="{EDB5E1CC-D332-42C9-ADA3-DC62339D22EF}"/>
              </a:ext>
            </a:extLst>
          </p:cNvPr>
          <p:cNvSpPr txBox="1">
            <a:spLocks noChangeArrowheads="1"/>
          </p:cNvSpPr>
          <p:nvPr/>
        </p:nvSpPr>
        <p:spPr bwMode="auto">
          <a:xfrm>
            <a:off x="390525" y="4751388"/>
            <a:ext cx="8097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rgbClr val="FF0000"/>
                </a:solidFill>
                <a:sym typeface="Times New Roman" panose="02020603050405020304" pitchFamily="18" charset="0"/>
              </a:rPr>
              <a:t>意义：对空穴，</a:t>
            </a:r>
            <a:r>
              <a:rPr lang="en-US" altLang="zh-CN" sz="2400">
                <a:solidFill>
                  <a:srgbClr val="FF0000"/>
                </a:solidFill>
                <a:sym typeface="Times New Roman" panose="02020603050405020304" pitchFamily="18" charset="0"/>
              </a:rPr>
              <a:t>E</a:t>
            </a:r>
            <a:r>
              <a:rPr lang="zh-CN" altLang="en-US" sz="2400">
                <a:solidFill>
                  <a:srgbClr val="FF0000"/>
                </a:solidFill>
                <a:sym typeface="Times New Roman" panose="02020603050405020304" pitchFamily="18" charset="0"/>
              </a:rPr>
              <a:t>远低于</a:t>
            </a:r>
            <a:r>
              <a:rPr lang="en-US" altLang="zh-CN" sz="2400">
                <a:solidFill>
                  <a:srgbClr val="FF0000"/>
                </a:solidFill>
                <a:sym typeface="Times New Roman" panose="02020603050405020304" pitchFamily="18" charset="0"/>
              </a:rPr>
              <a:t>E</a:t>
            </a:r>
            <a:r>
              <a:rPr lang="en-US" altLang="zh-CN" sz="2400" baseline="-25000">
                <a:solidFill>
                  <a:srgbClr val="FF0000"/>
                </a:solidFill>
                <a:sym typeface="Times New Roman" panose="02020603050405020304" pitchFamily="18" charset="0"/>
              </a:rPr>
              <a:t>F</a:t>
            </a:r>
            <a:r>
              <a:rPr lang="zh-CN" altLang="en-US" sz="2400">
                <a:solidFill>
                  <a:srgbClr val="FF0000"/>
                </a:solidFill>
                <a:sym typeface="Times New Roman" panose="02020603050405020304" pitchFamily="18" charset="0"/>
              </a:rPr>
              <a:t>时，空穴占据能量为</a:t>
            </a:r>
            <a:r>
              <a:rPr lang="en-US" altLang="zh-CN" sz="2400">
                <a:solidFill>
                  <a:srgbClr val="FF0000"/>
                </a:solidFill>
                <a:sym typeface="Times New Roman" panose="02020603050405020304" pitchFamily="18" charset="0"/>
              </a:rPr>
              <a:t>E</a:t>
            </a:r>
            <a:r>
              <a:rPr lang="zh-CN" altLang="en-US" sz="2400">
                <a:solidFill>
                  <a:srgbClr val="FF0000"/>
                </a:solidFill>
                <a:sym typeface="Times New Roman" panose="02020603050405020304" pitchFamily="18" charset="0"/>
              </a:rPr>
              <a:t>的量子态概率很小。量子态被空穴占据的几率随</a:t>
            </a:r>
            <a:r>
              <a:rPr lang="en-US" altLang="zh-CN" sz="2400">
                <a:solidFill>
                  <a:srgbClr val="FF0000"/>
                </a:solidFill>
                <a:sym typeface="Times New Roman" panose="02020603050405020304" pitchFamily="18" charset="0"/>
              </a:rPr>
              <a:t>E</a:t>
            </a:r>
            <a:r>
              <a:rPr lang="zh-CN" altLang="en-US" sz="2400">
                <a:solidFill>
                  <a:srgbClr val="FF0000"/>
                </a:solidFill>
                <a:sym typeface="Times New Roman" panose="02020603050405020304" pitchFamily="18" charset="0"/>
              </a:rPr>
              <a:t>按指数性减小，几乎被电子所占据。。</a:t>
            </a:r>
          </a:p>
        </p:txBody>
      </p:sp>
      <p:sp>
        <p:nvSpPr>
          <p:cNvPr id="17415" name="Rectangle 9">
            <a:extLst>
              <a:ext uri="{FF2B5EF4-FFF2-40B4-BE49-F238E27FC236}">
                <a16:creationId xmlns:a16="http://schemas.microsoft.com/office/drawing/2014/main" id="{071BCE9E-1623-464A-9EAA-DF760A9E9CB6}"/>
              </a:ext>
            </a:extLst>
          </p:cNvPr>
          <p:cNvSpPr>
            <a:spLocks noChangeArrowheads="1"/>
          </p:cNvSpPr>
          <p:nvPr/>
        </p:nvSpPr>
        <p:spPr bwMode="auto">
          <a:xfrm>
            <a:off x="390525" y="6184900"/>
            <a:ext cx="8018463"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随</a:t>
            </a:r>
            <a:r>
              <a:rPr lang="en-US" altLang="zh-CN" sz="2400">
                <a:solidFill>
                  <a:schemeClr val="tx1"/>
                </a:solidFill>
                <a:sym typeface="Times New Roman" panose="02020603050405020304" pitchFamily="18" charset="0"/>
              </a:rPr>
              <a:t>E</a:t>
            </a:r>
            <a:r>
              <a:rPr lang="zh-CN" altLang="en-US" sz="2400">
                <a:solidFill>
                  <a:schemeClr val="tx1"/>
                </a:solidFill>
                <a:sym typeface="Times New Roman" panose="02020603050405020304" pitchFamily="18" charset="0"/>
              </a:rPr>
              <a:t>减小，</a:t>
            </a:r>
            <a:r>
              <a:rPr lang="en-US" altLang="zh-CN" sz="2400" i="1">
                <a:solidFill>
                  <a:schemeClr val="tx1"/>
                </a:solidFill>
                <a:sym typeface="Times New Roman" panose="02020603050405020304" pitchFamily="18" charset="0"/>
              </a:rPr>
              <a:t>f(E)</a:t>
            </a:r>
            <a:r>
              <a:rPr lang="zh-CN" altLang="en-US" sz="2400">
                <a:solidFill>
                  <a:schemeClr val="tx1"/>
                </a:solidFill>
                <a:sym typeface="Times New Roman" panose="02020603050405020304" pitchFamily="18" charset="0"/>
              </a:rPr>
              <a:t>迅速减小，空穴主要</a:t>
            </a:r>
            <a:r>
              <a:rPr lang="zh-CN" altLang="en-US" sz="2400">
                <a:solidFill>
                  <a:srgbClr val="0000FF"/>
                </a:solidFill>
                <a:sym typeface="Times New Roman" panose="02020603050405020304" pitchFamily="18" charset="0"/>
              </a:rPr>
              <a:t>集中在</a:t>
            </a:r>
            <a:r>
              <a:rPr lang="zh-CN" altLang="en-US" sz="2400">
                <a:solidFill>
                  <a:schemeClr val="tx1"/>
                </a:solidFill>
                <a:sym typeface="Times New Roman" panose="02020603050405020304" pitchFamily="18" charset="0"/>
              </a:rPr>
              <a:t>价带顶的原因。</a:t>
            </a:r>
          </a:p>
        </p:txBody>
      </p:sp>
      <p:sp>
        <p:nvSpPr>
          <p:cNvPr id="17416" name="Text Box 10">
            <a:extLst>
              <a:ext uri="{FF2B5EF4-FFF2-40B4-BE49-F238E27FC236}">
                <a16:creationId xmlns:a16="http://schemas.microsoft.com/office/drawing/2014/main" id="{56B61556-9D16-4FA8-88BE-E15590FED863}"/>
              </a:ext>
            </a:extLst>
          </p:cNvPr>
          <p:cNvSpPr txBox="1">
            <a:spLocks noChangeArrowheads="1"/>
          </p:cNvSpPr>
          <p:nvPr/>
        </p:nvSpPr>
        <p:spPr bwMode="auto">
          <a:xfrm>
            <a:off x="323850" y="333375"/>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rgbClr val="FF0000"/>
                </a:solidFill>
                <a:sym typeface="Times New Roman" panose="02020603050405020304" pitchFamily="18" charset="0"/>
              </a:rPr>
              <a:t>费米统计与玻尔兹曼统计差别</a:t>
            </a:r>
            <a:r>
              <a:rPr lang="zh-CN" altLang="en-US" sz="2400">
                <a:solidFill>
                  <a:schemeClr val="tx1"/>
                </a:solidFill>
                <a:sym typeface="Times New Roman" panose="02020603050405020304" pitchFamily="18" charset="0"/>
              </a:rPr>
              <a:t>：前者受泡利不相容原理限制。当</a:t>
            </a:r>
            <a:r>
              <a:rPr lang="en-US" altLang="zh-CN" sz="2400">
                <a:solidFill>
                  <a:schemeClr val="tx1"/>
                </a:solidFill>
                <a:sym typeface="Times New Roman" panose="02020603050405020304" pitchFamily="18" charset="0"/>
              </a:rPr>
              <a:t>E</a:t>
            </a:r>
            <a:r>
              <a:rPr lang="zh-CN" altLang="en-US" sz="2400">
                <a:solidFill>
                  <a:schemeClr val="tx1"/>
                </a:solidFill>
                <a:sym typeface="Times New Roman" panose="02020603050405020304" pitchFamily="18" charset="0"/>
              </a:rPr>
              <a:t>－</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en-US" altLang="zh-CN" sz="2400">
                <a:solidFill>
                  <a:schemeClr val="tx1"/>
                </a:solidFill>
                <a:sym typeface="Times New Roman" panose="02020603050405020304" pitchFamily="18" charset="0"/>
              </a:rPr>
              <a:t>&gt;&gt;k</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T, </a:t>
            </a:r>
            <a:r>
              <a:rPr lang="zh-CN" altLang="en-US" sz="2400">
                <a:solidFill>
                  <a:schemeClr val="tx1"/>
                </a:solidFill>
                <a:sym typeface="Times New Roman" panose="02020603050405020304" pitchFamily="18" charset="0"/>
              </a:rPr>
              <a:t>泡利原理失去作用，两方程变成一样，统计分布结果相同。</a:t>
            </a:r>
          </a:p>
        </p:txBody>
      </p:sp>
      <p:sp>
        <p:nvSpPr>
          <p:cNvPr id="17417" name="Rectangle 11">
            <a:extLst>
              <a:ext uri="{FF2B5EF4-FFF2-40B4-BE49-F238E27FC236}">
                <a16:creationId xmlns:a16="http://schemas.microsoft.com/office/drawing/2014/main" id="{D7D9FA20-216E-4E0F-945D-A6E68F4B1CA4}"/>
              </a:ext>
            </a:extLst>
          </p:cNvPr>
          <p:cNvSpPr>
            <a:spLocks noChangeArrowheads="1"/>
          </p:cNvSpPr>
          <p:nvPr/>
        </p:nvSpPr>
        <p:spPr bwMode="auto">
          <a:xfrm>
            <a:off x="506413" y="2970213"/>
            <a:ext cx="381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l"/>
            </a:pPr>
            <a:r>
              <a:rPr lang="zh-CN" altLang="en-US" sz="2400">
                <a:solidFill>
                  <a:srgbClr val="0033CC"/>
                </a:solidFill>
                <a:sym typeface="Times New Roman" panose="02020603050405020304" pitchFamily="18" charset="0"/>
              </a:rPr>
              <a:t>当</a:t>
            </a:r>
            <a:r>
              <a:rPr lang="en-US" altLang="zh-CN" sz="2400">
                <a:solidFill>
                  <a:srgbClr val="0033CC"/>
                </a:solidFill>
                <a:sym typeface="Times New Roman" panose="02020603050405020304" pitchFamily="18" charset="0"/>
              </a:rPr>
              <a:t>E</a:t>
            </a:r>
            <a:r>
              <a:rPr lang="en-US" altLang="zh-CN" sz="2400" baseline="-25000">
                <a:solidFill>
                  <a:srgbClr val="0033CC"/>
                </a:solidFill>
                <a:sym typeface="Times New Roman" panose="02020603050405020304" pitchFamily="18" charset="0"/>
              </a:rPr>
              <a:t>F</a:t>
            </a:r>
            <a:r>
              <a:rPr lang="en-US" altLang="zh-CN" sz="2400">
                <a:solidFill>
                  <a:srgbClr val="0033CC"/>
                </a:solidFill>
                <a:sym typeface="Times New Roman" panose="02020603050405020304" pitchFamily="18" charset="0"/>
              </a:rPr>
              <a:t>-E&gt;&gt;k</a:t>
            </a:r>
            <a:r>
              <a:rPr lang="en-US" altLang="zh-CN" sz="2400" baseline="-25000">
                <a:solidFill>
                  <a:srgbClr val="0033CC"/>
                </a:solidFill>
                <a:sym typeface="Times New Roman" panose="02020603050405020304" pitchFamily="18" charset="0"/>
              </a:rPr>
              <a:t>0</a:t>
            </a:r>
            <a:r>
              <a:rPr lang="en-US" altLang="zh-CN" sz="2400">
                <a:solidFill>
                  <a:srgbClr val="0033CC"/>
                </a:solidFill>
                <a:sym typeface="Times New Roman" panose="02020603050405020304" pitchFamily="18" charset="0"/>
              </a:rPr>
              <a:t>T</a:t>
            </a:r>
            <a:r>
              <a:rPr lang="zh-CN" altLang="en-US" sz="2400">
                <a:solidFill>
                  <a:srgbClr val="0033CC"/>
                </a:solidFill>
                <a:sym typeface="Times New Roman" panose="02020603050405020304" pitchFamily="18" charset="0"/>
              </a:rPr>
              <a:t>时，设</a:t>
            </a:r>
          </a:p>
        </p:txBody>
      </p:sp>
      <p:sp>
        <p:nvSpPr>
          <p:cNvPr id="17418" name="Rectangle 12">
            <a:extLst>
              <a:ext uri="{FF2B5EF4-FFF2-40B4-BE49-F238E27FC236}">
                <a16:creationId xmlns:a16="http://schemas.microsoft.com/office/drawing/2014/main" id="{D1BC7571-6473-4AE9-8286-B135E0420135}"/>
              </a:ext>
            </a:extLst>
          </p:cNvPr>
          <p:cNvSpPr>
            <a:spLocks noChangeArrowheads="1"/>
          </p:cNvSpPr>
          <p:nvPr/>
        </p:nvSpPr>
        <p:spPr bwMode="auto">
          <a:xfrm>
            <a:off x="747713" y="4038600"/>
            <a:ext cx="3897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rgbClr val="0033CC"/>
                </a:solidFill>
                <a:sym typeface="Times New Roman" panose="02020603050405020304" pitchFamily="18" charset="0"/>
              </a:rPr>
              <a:t>空穴的波尔兹曼分布函数：</a:t>
            </a:r>
          </a:p>
        </p:txBody>
      </p:sp>
    </p:spTree>
    <p:extLst>
      <p:ext uri="{BB962C8B-B14F-4D97-AF65-F5344CB8AC3E}">
        <p14:creationId xmlns:p14="http://schemas.microsoft.com/office/powerpoint/2010/main" val="125601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占据的几率">
            <a:extLst>
              <a:ext uri="{FF2B5EF4-FFF2-40B4-BE49-F238E27FC236}">
                <a16:creationId xmlns:a16="http://schemas.microsoft.com/office/drawing/2014/main" id="{364D8D25-4343-4A1D-AEBB-DEAA31E1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620713"/>
            <a:ext cx="8135938"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72897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5B71481-3B1A-425D-85FD-191A434DBC04}"/>
              </a:ext>
            </a:extLst>
          </p:cNvPr>
          <p:cNvSpPr>
            <a:spLocks noChangeArrowheads="1"/>
          </p:cNvSpPr>
          <p:nvPr/>
        </p:nvSpPr>
        <p:spPr bwMode="auto">
          <a:xfrm flipV="1">
            <a:off x="1257300" y="434975"/>
            <a:ext cx="7772400" cy="762000"/>
          </a:xfrm>
          <a:prstGeom prst="rect">
            <a:avLst/>
          </a:prstGeom>
          <a:noFill/>
          <a:ln>
            <a:noFill/>
          </a:ln>
          <a:effectLst/>
          <a:extLst>
            <a:ext uri="{909E8E84-426E-40DD-AFC4-6F175D3DCCD1}">
              <a14:hiddenFill xmlns:a14="http://schemas.microsoft.com/office/drawing/2010/main">
                <a:solidFill>
                  <a:srgbClr val="FCAB40"/>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rgbClr val="000054"/>
                  </a:outerShdw>
                </a:effectLst>
              </a14:hiddenEffects>
            </a:ext>
          </a:extLst>
        </p:spPr>
        <p:txBody>
          <a:bodyPr anchor="b"/>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en-US" sz="4400">
              <a:solidFill>
                <a:schemeClr val="tx2"/>
              </a:solidFill>
              <a:sym typeface="Times New Roman" panose="02020603050405020304" pitchFamily="18" charset="0"/>
            </a:endParaRPr>
          </a:p>
        </p:txBody>
      </p:sp>
      <p:sp>
        <p:nvSpPr>
          <p:cNvPr id="19459" name="Rectangle 3">
            <a:extLst>
              <a:ext uri="{FF2B5EF4-FFF2-40B4-BE49-F238E27FC236}">
                <a16:creationId xmlns:a16="http://schemas.microsoft.com/office/drawing/2014/main" id="{D43923B3-40D7-4D75-9F2F-DF5EFABB3B4E}"/>
              </a:ext>
            </a:extLst>
          </p:cNvPr>
          <p:cNvSpPr>
            <a:spLocks noChangeArrowheads="1"/>
          </p:cNvSpPr>
          <p:nvPr/>
        </p:nvSpPr>
        <p:spPr bwMode="auto">
          <a:xfrm>
            <a:off x="1239838" y="990600"/>
            <a:ext cx="7315200" cy="5867400"/>
          </a:xfrm>
          <a:prstGeom prst="rect">
            <a:avLst/>
          </a:prstGeom>
          <a:noFill/>
          <a:ln>
            <a:noFill/>
          </a:ln>
          <a:effectLst/>
          <a:extLst>
            <a:ext uri="{909E8E84-426E-40DD-AFC4-6F175D3DCCD1}">
              <a14:hiddenFill xmlns:a14="http://schemas.microsoft.com/office/drawing/2010/main">
                <a:solidFill>
                  <a:srgbClr val="FCAB40"/>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rgbClr val="000054"/>
                  </a:outerShdw>
                </a:effectLst>
              </a14:hiddenEffects>
            </a:ext>
          </a:extLst>
        </p:spPr>
        <p:txBody>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rgbClr val="FFFF00"/>
              </a:buClr>
              <a:buSzPct val="80000"/>
              <a:buFont typeface="Wingdings" panose="05000000000000000000" pitchFamily="2" charset="2"/>
              <a:buNone/>
            </a:pPr>
            <a:r>
              <a:rPr kumimoji="1" lang="zh-CN" altLang="en-US" sz="2800">
                <a:solidFill>
                  <a:srgbClr val="0033CC"/>
                </a:solidFill>
                <a:sym typeface="Times New Roman" panose="02020603050405020304" pitchFamily="18" charset="0"/>
              </a:rPr>
              <a:t> </a:t>
            </a:r>
            <a:endParaRPr kumimoji="1" lang="zh-CN" altLang="en-US" sz="2800">
              <a:solidFill>
                <a:srgbClr val="0033CC"/>
              </a:solidFill>
              <a:ea typeface="ˎ̥"/>
              <a:cs typeface="ˎ̥"/>
              <a:sym typeface="Times New Roman" panose="02020603050405020304" pitchFamily="18" charset="0"/>
            </a:endParaRPr>
          </a:p>
          <a:p>
            <a:pPr>
              <a:buClr>
                <a:srgbClr val="FFFF00"/>
              </a:buClr>
              <a:buSzPct val="80000"/>
              <a:buFont typeface="Wingdings" panose="05000000000000000000" pitchFamily="2" charset="2"/>
              <a:buNone/>
            </a:pPr>
            <a:r>
              <a:rPr kumimoji="1" lang="zh-CN" altLang="en-US" sz="2800">
                <a:solidFill>
                  <a:srgbClr val="0033CC"/>
                </a:solidFill>
                <a:sym typeface="Times New Roman" panose="02020603050405020304" pitchFamily="18" charset="0"/>
              </a:rPr>
              <a:t>服从玻尔兹曼分布的电子系统</a:t>
            </a:r>
            <a:r>
              <a:rPr kumimoji="1" lang="zh-CN" altLang="en-US" sz="2800">
                <a:solidFill>
                  <a:srgbClr val="0033CC"/>
                </a:solidFill>
                <a:ea typeface="ˎ̥"/>
                <a:cs typeface="ˎ̥"/>
                <a:sym typeface="Times New Roman" panose="02020603050405020304" pitchFamily="18" charset="0"/>
              </a:rPr>
              <a:t> </a:t>
            </a:r>
          </a:p>
          <a:p>
            <a:pPr>
              <a:buClr>
                <a:srgbClr val="FFFF00"/>
              </a:buClr>
              <a:buSzPct val="80000"/>
              <a:buFont typeface="Wingdings" panose="05000000000000000000" pitchFamily="2" charset="2"/>
              <a:buNone/>
            </a:pPr>
            <a:r>
              <a:rPr kumimoji="1" lang="zh-CN" altLang="en-US" sz="2800">
                <a:solidFill>
                  <a:srgbClr val="0033CC"/>
                </a:solidFill>
                <a:ea typeface="ˎ̥"/>
                <a:cs typeface="ˎ̥"/>
                <a:sym typeface="Times New Roman" panose="02020603050405020304" pitchFamily="18" charset="0"/>
              </a:rPr>
              <a:t>                               </a:t>
            </a:r>
            <a:r>
              <a:rPr kumimoji="1" lang="zh-CN" altLang="en-US" sz="2800">
                <a:solidFill>
                  <a:srgbClr val="0033CC"/>
                </a:solidFill>
                <a:sym typeface="Times New Roman" panose="02020603050405020304" pitchFamily="18" charset="0"/>
              </a:rPr>
              <a:t>非简并系统 </a:t>
            </a:r>
            <a:endParaRPr kumimoji="1" lang="zh-CN" altLang="en-US" sz="2800">
              <a:solidFill>
                <a:srgbClr val="0033CC"/>
              </a:solidFill>
              <a:ea typeface="ˎ̥"/>
              <a:cs typeface="ˎ̥"/>
              <a:sym typeface="Times New Roman" panose="02020603050405020304" pitchFamily="18" charset="0"/>
            </a:endParaRPr>
          </a:p>
          <a:p>
            <a:pPr>
              <a:buClr>
                <a:srgbClr val="FFFF00"/>
              </a:buClr>
              <a:buSzPct val="80000"/>
              <a:buFont typeface="Wingdings" panose="05000000000000000000" pitchFamily="2" charset="2"/>
              <a:buNone/>
            </a:pPr>
            <a:r>
              <a:rPr kumimoji="1" lang="zh-CN" altLang="en-US" sz="2800">
                <a:solidFill>
                  <a:srgbClr val="0033CC"/>
                </a:solidFill>
                <a:sym typeface="Times New Roman" panose="02020603050405020304" pitchFamily="18" charset="0"/>
              </a:rPr>
              <a:t>                               非简并半导体 </a:t>
            </a:r>
            <a:endParaRPr kumimoji="1" lang="zh-CN" altLang="en-US" sz="2800">
              <a:solidFill>
                <a:srgbClr val="0033CC"/>
              </a:solidFill>
              <a:ea typeface="ˎ̥"/>
              <a:cs typeface="ˎ̥"/>
              <a:sym typeface="Times New Roman" panose="02020603050405020304" pitchFamily="18" charset="0"/>
            </a:endParaRPr>
          </a:p>
          <a:p>
            <a:pPr>
              <a:buClr>
                <a:srgbClr val="FFFF00"/>
              </a:buClr>
              <a:buSzPct val="80000"/>
              <a:buFont typeface="Wingdings" panose="05000000000000000000" pitchFamily="2" charset="2"/>
              <a:buNone/>
            </a:pPr>
            <a:r>
              <a:rPr kumimoji="1" lang="zh-CN" altLang="en-US" sz="2800">
                <a:solidFill>
                  <a:srgbClr val="0033CC"/>
                </a:solidFill>
                <a:sym typeface="Times New Roman" panose="02020603050405020304" pitchFamily="18" charset="0"/>
              </a:rPr>
              <a:t> </a:t>
            </a:r>
            <a:endParaRPr lang="zh-CN" altLang="en-US" sz="2800">
              <a:solidFill>
                <a:srgbClr val="0033CC"/>
              </a:solidFill>
              <a:sym typeface="Times New Roman" panose="02020603050405020304" pitchFamily="18" charset="0"/>
            </a:endParaRPr>
          </a:p>
        </p:txBody>
      </p:sp>
      <p:sp>
        <p:nvSpPr>
          <p:cNvPr id="19460" name="Line 5">
            <a:extLst>
              <a:ext uri="{FF2B5EF4-FFF2-40B4-BE49-F238E27FC236}">
                <a16:creationId xmlns:a16="http://schemas.microsoft.com/office/drawing/2014/main" id="{2EF7841F-406B-48F1-974E-3B24F4A7DF08}"/>
              </a:ext>
            </a:extLst>
          </p:cNvPr>
          <p:cNvSpPr>
            <a:spLocks noChangeShapeType="1"/>
          </p:cNvSpPr>
          <p:nvPr/>
        </p:nvSpPr>
        <p:spPr bwMode="auto">
          <a:xfrm>
            <a:off x="2863850" y="4298950"/>
            <a:ext cx="1295400"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54"/>
                  </a:outerShdw>
                </a:effectLst>
              </a14:hiddenEffects>
            </a:ext>
          </a:extLst>
        </p:spPr>
        <p:txBody>
          <a:bodyPr wrap="none"/>
          <a:lstStyle/>
          <a:p>
            <a:endParaRPr lang="zh-CN" altLang="en-US"/>
          </a:p>
        </p:txBody>
      </p:sp>
      <p:sp>
        <p:nvSpPr>
          <p:cNvPr id="19461" name="Line 7">
            <a:extLst>
              <a:ext uri="{FF2B5EF4-FFF2-40B4-BE49-F238E27FC236}">
                <a16:creationId xmlns:a16="http://schemas.microsoft.com/office/drawing/2014/main" id="{0E8F55B9-ECA9-46D4-81CE-A82217D417F1}"/>
              </a:ext>
            </a:extLst>
          </p:cNvPr>
          <p:cNvSpPr>
            <a:spLocks noChangeShapeType="1"/>
          </p:cNvSpPr>
          <p:nvPr/>
        </p:nvSpPr>
        <p:spPr bwMode="auto">
          <a:xfrm>
            <a:off x="2617788" y="2314575"/>
            <a:ext cx="1219200"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54"/>
                  </a:outerShdw>
                </a:effectLst>
              </a14:hiddenEffects>
            </a:ext>
          </a:extLst>
        </p:spPr>
        <p:txBody>
          <a:bodyPr wrap="none"/>
          <a:lstStyle/>
          <a:p>
            <a:endParaRPr lang="zh-CN" altLang="en-US"/>
          </a:p>
        </p:txBody>
      </p:sp>
      <p:sp>
        <p:nvSpPr>
          <p:cNvPr id="19462" name="Rectangle 9">
            <a:extLst>
              <a:ext uri="{FF2B5EF4-FFF2-40B4-BE49-F238E27FC236}">
                <a16:creationId xmlns:a16="http://schemas.microsoft.com/office/drawing/2014/main" id="{F3C2D854-51D4-46EA-9FE1-29E252360D28}"/>
              </a:ext>
            </a:extLst>
          </p:cNvPr>
          <p:cNvSpPr>
            <a:spLocks noChangeArrowheads="1"/>
          </p:cNvSpPr>
          <p:nvPr/>
        </p:nvSpPr>
        <p:spPr bwMode="auto">
          <a:xfrm>
            <a:off x="1257300" y="3357563"/>
            <a:ext cx="7010400" cy="1876425"/>
          </a:xfrm>
          <a:prstGeom prst="rect">
            <a:avLst/>
          </a:prstGeom>
          <a:noFill/>
          <a:ln>
            <a:noFill/>
          </a:ln>
          <a:effectLst/>
          <a:extLst>
            <a:ext uri="{909E8E84-426E-40DD-AFC4-6F175D3DCCD1}">
              <a14:hiddenFill xmlns:a14="http://schemas.microsoft.com/office/drawing/2010/main">
                <a:solidFill>
                  <a:srgbClr val="FCAB40"/>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rgbClr val="000054"/>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
                <a:srgbClr val="FFFF00"/>
              </a:buClr>
              <a:buSzPct val="80000"/>
              <a:buFontTx/>
              <a:buNone/>
            </a:pPr>
            <a:r>
              <a:rPr kumimoji="1" lang="zh-CN" altLang="en-US" sz="2800">
                <a:solidFill>
                  <a:srgbClr val="0033CC"/>
                </a:solidFill>
                <a:sym typeface="Times New Roman" panose="02020603050405020304" pitchFamily="18" charset="0"/>
              </a:rPr>
              <a:t>服从费米分布的电子系统 </a:t>
            </a:r>
            <a:endParaRPr kumimoji="1" lang="zh-CN" altLang="en-US" sz="2800">
              <a:solidFill>
                <a:srgbClr val="0033CC"/>
              </a:solidFill>
              <a:ea typeface="ˎ̥"/>
              <a:cs typeface="ˎ̥"/>
              <a:sym typeface="Times New Roman" panose="02020603050405020304" pitchFamily="18" charset="0"/>
            </a:endParaRPr>
          </a:p>
          <a:p>
            <a:pPr>
              <a:spcBef>
                <a:spcPct val="50000"/>
              </a:spcBef>
              <a:buClrTx/>
              <a:buFontTx/>
              <a:buNone/>
            </a:pPr>
            <a:r>
              <a:rPr kumimoji="1" lang="zh-CN" altLang="en-US" sz="2800">
                <a:solidFill>
                  <a:srgbClr val="0033CC"/>
                </a:solidFill>
                <a:sym typeface="Times New Roman" panose="02020603050405020304" pitchFamily="18" charset="0"/>
              </a:rPr>
              <a:t>                                 简并系统</a:t>
            </a:r>
            <a:endParaRPr kumimoji="1" lang="en-US" altLang="zh-CN" sz="2800">
              <a:solidFill>
                <a:srgbClr val="0033CC"/>
              </a:solidFill>
              <a:sym typeface="Times New Roman" panose="02020603050405020304" pitchFamily="18" charset="0"/>
            </a:endParaRPr>
          </a:p>
          <a:p>
            <a:pPr>
              <a:spcBef>
                <a:spcPct val="50000"/>
              </a:spcBef>
              <a:buClrTx/>
              <a:buFontTx/>
              <a:buNone/>
            </a:pPr>
            <a:r>
              <a:rPr kumimoji="1" lang="zh-CN" altLang="en-US" sz="2800">
                <a:solidFill>
                  <a:srgbClr val="0033CC"/>
                </a:solidFill>
                <a:sym typeface="Times New Roman" panose="02020603050405020304" pitchFamily="18" charset="0"/>
              </a:rPr>
              <a:t>                                非简并半导体   </a:t>
            </a:r>
            <a:endParaRPr kumimoji="1" lang="zh-CN" altLang="en-US" sz="2800">
              <a:solidFill>
                <a:srgbClr val="0033CC"/>
              </a:solidFill>
              <a:ea typeface="ˎ̥"/>
              <a:cs typeface="ˎ̥"/>
              <a:sym typeface="Times New Roman" panose="02020603050405020304" pitchFamily="18" charset="0"/>
            </a:endParaRPr>
          </a:p>
        </p:txBody>
      </p:sp>
    </p:spTree>
    <p:extLst>
      <p:ext uri="{BB962C8B-B14F-4D97-AF65-F5344CB8AC3E}">
        <p14:creationId xmlns:p14="http://schemas.microsoft.com/office/powerpoint/2010/main" val="388955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F3D39534-9396-4F2D-84FC-11FDD12211E7}"/>
              </a:ext>
            </a:extLst>
          </p:cNvPr>
          <p:cNvSpPr>
            <a:spLocks noChangeArrowheads="1"/>
          </p:cNvSpPr>
          <p:nvPr/>
        </p:nvSpPr>
        <p:spPr bwMode="auto">
          <a:xfrm>
            <a:off x="179388" y="188913"/>
            <a:ext cx="856932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800" dirty="0">
                <a:solidFill>
                  <a:srgbClr val="0000FF"/>
                </a:solidFill>
                <a:sym typeface="Times New Roman" panose="02020603050405020304" pitchFamily="18" charset="0"/>
              </a:rPr>
              <a:t>4. </a:t>
            </a:r>
            <a:r>
              <a:rPr lang="zh-CN" altLang="en-US" sz="2800" dirty="0">
                <a:solidFill>
                  <a:srgbClr val="0000FF"/>
                </a:solidFill>
                <a:sym typeface="Times New Roman" panose="02020603050405020304" pitchFamily="18" charset="0"/>
              </a:rPr>
              <a:t>导带中的电子浓度和价带中的空穴浓度</a:t>
            </a:r>
          </a:p>
        </p:txBody>
      </p:sp>
      <p:sp>
        <p:nvSpPr>
          <p:cNvPr id="20483" name="Text Box 5">
            <a:extLst>
              <a:ext uri="{FF2B5EF4-FFF2-40B4-BE49-F238E27FC236}">
                <a16:creationId xmlns:a16="http://schemas.microsoft.com/office/drawing/2014/main" id="{EDCC1AB0-BCA6-4248-A7DD-98B9F5FB6918}"/>
              </a:ext>
            </a:extLst>
          </p:cNvPr>
          <p:cNvSpPr txBox="1">
            <a:spLocks noChangeArrowheads="1"/>
          </p:cNvSpPr>
          <p:nvPr/>
        </p:nvSpPr>
        <p:spPr bwMode="auto">
          <a:xfrm>
            <a:off x="395288" y="1268413"/>
            <a:ext cx="6553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rgbClr val="0033CC"/>
                </a:solidFill>
                <a:sym typeface="Times New Roman" panose="02020603050405020304" pitchFamily="18" charset="0"/>
              </a:rPr>
              <a:t>1) </a:t>
            </a:r>
            <a:r>
              <a:rPr lang="zh-CN" altLang="en-US" sz="2400">
                <a:solidFill>
                  <a:srgbClr val="0033CC"/>
                </a:solidFill>
                <a:sym typeface="Times New Roman" panose="02020603050405020304" pitchFamily="18" charset="0"/>
              </a:rPr>
              <a:t>浓度计算：导带为准连续带</a:t>
            </a:r>
          </a:p>
        </p:txBody>
      </p:sp>
      <p:sp>
        <p:nvSpPr>
          <p:cNvPr id="20484" name="Text Box 6">
            <a:extLst>
              <a:ext uri="{FF2B5EF4-FFF2-40B4-BE49-F238E27FC236}">
                <a16:creationId xmlns:a16="http://schemas.microsoft.com/office/drawing/2014/main" id="{4580155C-14A2-44E1-B769-6D7AF61F9064}"/>
              </a:ext>
            </a:extLst>
          </p:cNvPr>
          <p:cNvSpPr txBox="1">
            <a:spLocks noChangeArrowheads="1"/>
          </p:cNvSpPr>
          <p:nvPr/>
        </p:nvSpPr>
        <p:spPr bwMode="auto">
          <a:xfrm>
            <a:off x="684213" y="1949450"/>
            <a:ext cx="5327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i="1">
                <a:solidFill>
                  <a:schemeClr val="tx1"/>
                </a:solidFill>
                <a:sym typeface="Times New Roman" panose="02020603050405020304" pitchFamily="18" charset="0"/>
              </a:rPr>
              <a:t>E~E+dE </a:t>
            </a:r>
            <a:r>
              <a:rPr lang="zh-CN" altLang="en-US" sz="2400">
                <a:solidFill>
                  <a:schemeClr val="tx1"/>
                </a:solidFill>
                <a:sym typeface="Times New Roman" panose="02020603050405020304" pitchFamily="18" charset="0"/>
              </a:rPr>
              <a:t>区间量子态数：</a:t>
            </a:r>
            <a:r>
              <a:rPr lang="en-US" altLang="zh-CN" sz="2400" i="1">
                <a:solidFill>
                  <a:schemeClr val="tx1"/>
                </a:solidFill>
                <a:sym typeface="Times New Roman" panose="02020603050405020304" pitchFamily="18" charset="0"/>
              </a:rPr>
              <a:t>dZ=g</a:t>
            </a:r>
            <a:r>
              <a:rPr lang="en-US" altLang="zh-CN" sz="2400" i="1" baseline="-25000">
                <a:solidFill>
                  <a:schemeClr val="tx1"/>
                </a:solidFill>
                <a:sym typeface="Times New Roman" panose="02020603050405020304" pitchFamily="18" charset="0"/>
              </a:rPr>
              <a:t>c</a:t>
            </a:r>
            <a:r>
              <a:rPr lang="en-US" altLang="zh-CN" sz="2400" i="1">
                <a:solidFill>
                  <a:schemeClr val="tx1"/>
                </a:solidFill>
                <a:sym typeface="Times New Roman" panose="02020603050405020304" pitchFamily="18" charset="0"/>
              </a:rPr>
              <a:t>(E)dE </a:t>
            </a:r>
          </a:p>
        </p:txBody>
      </p:sp>
      <p:sp>
        <p:nvSpPr>
          <p:cNvPr id="20485" name="Text Box 7">
            <a:extLst>
              <a:ext uri="{FF2B5EF4-FFF2-40B4-BE49-F238E27FC236}">
                <a16:creationId xmlns:a16="http://schemas.microsoft.com/office/drawing/2014/main" id="{5FE8B8EA-EA5F-4590-9449-CC96524E692C}"/>
              </a:ext>
            </a:extLst>
          </p:cNvPr>
          <p:cNvSpPr txBox="1">
            <a:spLocks noChangeArrowheads="1"/>
          </p:cNvSpPr>
          <p:nvPr/>
        </p:nvSpPr>
        <p:spPr bwMode="auto">
          <a:xfrm>
            <a:off x="679450" y="2622550"/>
            <a:ext cx="792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i="1">
                <a:solidFill>
                  <a:schemeClr val="tx1"/>
                </a:solidFill>
                <a:sym typeface="Times New Roman" panose="02020603050405020304" pitchFamily="18" charset="0"/>
              </a:rPr>
              <a:t>E~E+dE </a:t>
            </a:r>
            <a:r>
              <a:rPr lang="zh-CN" altLang="en-US" sz="2400">
                <a:solidFill>
                  <a:schemeClr val="tx1"/>
                </a:solidFill>
                <a:sym typeface="Times New Roman" panose="02020603050405020304" pitchFamily="18" charset="0"/>
              </a:rPr>
              <a:t>区间被电子占据的量子态数：</a:t>
            </a:r>
            <a:r>
              <a:rPr lang="en-US" altLang="zh-CN" sz="2400" i="1">
                <a:solidFill>
                  <a:schemeClr val="tx1"/>
                </a:solidFill>
                <a:sym typeface="Times New Roman" panose="02020603050405020304" pitchFamily="18" charset="0"/>
              </a:rPr>
              <a:t>f(E)g</a:t>
            </a:r>
            <a:r>
              <a:rPr lang="en-US" altLang="zh-CN" sz="2400" i="1" baseline="-25000">
                <a:solidFill>
                  <a:schemeClr val="tx1"/>
                </a:solidFill>
                <a:sym typeface="Times New Roman" panose="02020603050405020304" pitchFamily="18" charset="0"/>
              </a:rPr>
              <a:t>c</a:t>
            </a:r>
            <a:r>
              <a:rPr lang="en-US" altLang="zh-CN" sz="2400" i="1">
                <a:solidFill>
                  <a:schemeClr val="tx1"/>
                </a:solidFill>
                <a:sym typeface="Times New Roman" panose="02020603050405020304" pitchFamily="18" charset="0"/>
              </a:rPr>
              <a:t>(E)dE </a:t>
            </a:r>
          </a:p>
        </p:txBody>
      </p:sp>
      <p:sp>
        <p:nvSpPr>
          <p:cNvPr id="20486" name="Text Box 8">
            <a:extLst>
              <a:ext uri="{FF2B5EF4-FFF2-40B4-BE49-F238E27FC236}">
                <a16:creationId xmlns:a16="http://schemas.microsoft.com/office/drawing/2014/main" id="{EDC6232D-E882-42CF-86F9-912F977F74C4}"/>
              </a:ext>
            </a:extLst>
          </p:cNvPr>
          <p:cNvSpPr txBox="1">
            <a:spLocks noChangeArrowheads="1"/>
          </p:cNvSpPr>
          <p:nvPr/>
        </p:nvSpPr>
        <p:spPr bwMode="auto">
          <a:xfrm>
            <a:off x="560388" y="3268663"/>
            <a:ext cx="4103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每个量子态上电子数： </a:t>
            </a:r>
            <a:r>
              <a:rPr lang="en-US" altLang="zh-CN" sz="2400">
                <a:solidFill>
                  <a:schemeClr val="tx1"/>
                </a:solidFill>
                <a:sym typeface="Times New Roman" panose="02020603050405020304" pitchFamily="18" charset="0"/>
              </a:rPr>
              <a:t>1</a:t>
            </a:r>
            <a:r>
              <a:rPr lang="zh-CN" altLang="en-US" sz="2400">
                <a:solidFill>
                  <a:schemeClr val="tx1"/>
                </a:solidFill>
                <a:sym typeface="Times New Roman" panose="02020603050405020304" pitchFamily="18" charset="0"/>
              </a:rPr>
              <a:t>个 </a:t>
            </a:r>
          </a:p>
        </p:txBody>
      </p:sp>
      <p:sp>
        <p:nvSpPr>
          <p:cNvPr id="20487" name="Text Box 10">
            <a:extLst>
              <a:ext uri="{FF2B5EF4-FFF2-40B4-BE49-F238E27FC236}">
                <a16:creationId xmlns:a16="http://schemas.microsoft.com/office/drawing/2014/main" id="{808B7F02-C1AD-4DD7-BE8C-DDDA31CECB3F}"/>
              </a:ext>
            </a:extLst>
          </p:cNvPr>
          <p:cNvSpPr txBox="1">
            <a:spLocks noChangeArrowheads="1"/>
          </p:cNvSpPr>
          <p:nvPr/>
        </p:nvSpPr>
        <p:spPr bwMode="auto">
          <a:xfrm>
            <a:off x="577850" y="3916363"/>
            <a:ext cx="79200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i="1">
                <a:solidFill>
                  <a:schemeClr val="tx1"/>
                </a:solidFill>
                <a:sym typeface="Times New Roman" panose="02020603050405020304" pitchFamily="18" charset="0"/>
              </a:rPr>
              <a:t>E~E+dE </a:t>
            </a:r>
            <a:r>
              <a:rPr lang="zh-CN" altLang="en-US" sz="2400">
                <a:solidFill>
                  <a:schemeClr val="tx1"/>
                </a:solidFill>
                <a:sym typeface="Times New Roman" panose="02020603050405020304" pitchFamily="18" charset="0"/>
              </a:rPr>
              <a:t>区间量子态上的电子数</a:t>
            </a:r>
            <a:r>
              <a:rPr lang="en-US" altLang="zh-CN" sz="2400" i="1">
                <a:solidFill>
                  <a:schemeClr val="tx1"/>
                </a:solidFill>
                <a:sym typeface="Times New Roman" panose="02020603050405020304" pitchFamily="18" charset="0"/>
              </a:rPr>
              <a:t>dN=f(E)g</a:t>
            </a:r>
            <a:r>
              <a:rPr lang="en-US" altLang="zh-CN" sz="2400" i="1" baseline="-25000">
                <a:solidFill>
                  <a:schemeClr val="tx1"/>
                </a:solidFill>
                <a:sym typeface="Times New Roman" panose="02020603050405020304" pitchFamily="18" charset="0"/>
              </a:rPr>
              <a:t>c</a:t>
            </a:r>
            <a:r>
              <a:rPr lang="en-US" altLang="zh-CN" sz="2400" i="1">
                <a:solidFill>
                  <a:schemeClr val="tx1"/>
                </a:solidFill>
                <a:sym typeface="Times New Roman" panose="02020603050405020304" pitchFamily="18" charset="0"/>
              </a:rPr>
              <a:t>(E)dE </a:t>
            </a:r>
          </a:p>
        </p:txBody>
      </p:sp>
      <p:sp>
        <p:nvSpPr>
          <p:cNvPr id="20488" name="Rectangle 12">
            <a:extLst>
              <a:ext uri="{FF2B5EF4-FFF2-40B4-BE49-F238E27FC236}">
                <a16:creationId xmlns:a16="http://schemas.microsoft.com/office/drawing/2014/main" id="{834903E5-F2DD-4C8F-8016-71A35365454C}"/>
              </a:ext>
            </a:extLst>
          </p:cNvPr>
          <p:cNvSpPr>
            <a:spLocks noChangeArrowheads="1"/>
          </p:cNvSpPr>
          <p:nvPr/>
        </p:nvSpPr>
        <p:spPr bwMode="auto">
          <a:xfrm>
            <a:off x="755650" y="5724525"/>
            <a:ext cx="27463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rgbClr val="FF0000"/>
                </a:solidFill>
                <a:sym typeface="Times New Roman" panose="02020603050405020304" pitchFamily="18" charset="0"/>
              </a:rPr>
              <a:t>导带电子浓度</a:t>
            </a:r>
            <a:r>
              <a:rPr lang="en-US" altLang="zh-CN" sz="2400">
                <a:solidFill>
                  <a:srgbClr val="FF0000"/>
                </a:solidFill>
                <a:sym typeface="Times New Roman" panose="02020603050405020304" pitchFamily="18" charset="0"/>
              </a:rPr>
              <a:t>=</a:t>
            </a:r>
            <a:r>
              <a:rPr lang="en-US" altLang="zh-CN" sz="2400" i="1">
                <a:solidFill>
                  <a:srgbClr val="FF0000"/>
                </a:solidFill>
                <a:sym typeface="Times New Roman" panose="02020603050405020304" pitchFamily="18" charset="0"/>
              </a:rPr>
              <a:t>N/V</a:t>
            </a:r>
          </a:p>
        </p:txBody>
      </p:sp>
      <p:graphicFrame>
        <p:nvGraphicFramePr>
          <p:cNvPr id="20489" name="Object 6">
            <a:extLst>
              <a:ext uri="{FF2B5EF4-FFF2-40B4-BE49-F238E27FC236}">
                <a16:creationId xmlns:a16="http://schemas.microsoft.com/office/drawing/2014/main" id="{370586D7-FFE0-4CC0-9BED-327CF252C5A0}"/>
              </a:ext>
            </a:extLst>
          </p:cNvPr>
          <p:cNvGraphicFramePr>
            <a:graphicFrameLocks noChangeAspect="1"/>
          </p:cNvGraphicFramePr>
          <p:nvPr/>
        </p:nvGraphicFramePr>
        <p:xfrm>
          <a:off x="3111500" y="4608513"/>
          <a:ext cx="3294063" cy="884237"/>
        </p:xfrm>
        <a:graphic>
          <a:graphicData uri="http://schemas.openxmlformats.org/presentationml/2006/ole">
            <mc:AlternateContent xmlns:mc="http://schemas.openxmlformats.org/markup-compatibility/2006">
              <mc:Choice xmlns:v="urn:schemas-microsoft-com:vml" Requires="v">
                <p:oleObj spid="_x0000_s186398" name="Equation" r:id="rId3" imgW="1739900" imgH="469900" progId="Equation.DSMT4">
                  <p:embed/>
                </p:oleObj>
              </mc:Choice>
              <mc:Fallback>
                <p:oleObj name="Equation" r:id="rId3" imgW="1739900" imgH="469900" progId="Equation.DSMT4">
                  <p:embed/>
                  <p:pic>
                    <p:nvPicPr>
                      <p:cNvPr id="20489" name="Object 6">
                        <a:extLst>
                          <a:ext uri="{FF2B5EF4-FFF2-40B4-BE49-F238E27FC236}">
                            <a16:creationId xmlns:a16="http://schemas.microsoft.com/office/drawing/2014/main" id="{370586D7-FFE0-4CC0-9BED-327CF252C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0" y="4608513"/>
                        <a:ext cx="32940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0" name="矩形 1">
            <a:extLst>
              <a:ext uri="{FF2B5EF4-FFF2-40B4-BE49-F238E27FC236}">
                <a16:creationId xmlns:a16="http://schemas.microsoft.com/office/drawing/2014/main" id="{18E8474D-65F5-480A-B832-E78F8B1889D2}"/>
              </a:ext>
            </a:extLst>
          </p:cNvPr>
          <p:cNvSpPr>
            <a:spLocks noChangeArrowheads="1"/>
          </p:cNvSpPr>
          <p:nvPr/>
        </p:nvSpPr>
        <p:spPr bwMode="auto">
          <a:xfrm>
            <a:off x="631825" y="4808538"/>
            <a:ext cx="235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ym typeface="Times New Roman" panose="02020603050405020304" pitchFamily="18" charset="0"/>
              </a:rPr>
              <a:t>导带中电子总数</a:t>
            </a:r>
            <a:endParaRPr lang="zh-CN" altLang="en-US" sz="2400"/>
          </a:p>
        </p:txBody>
      </p:sp>
    </p:spTree>
    <p:extLst>
      <p:ext uri="{BB962C8B-B14F-4D97-AF65-F5344CB8AC3E}">
        <p14:creationId xmlns:p14="http://schemas.microsoft.com/office/powerpoint/2010/main" val="3754506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电子浓度">
            <a:extLst>
              <a:ext uri="{FF2B5EF4-FFF2-40B4-BE49-F238E27FC236}">
                <a16:creationId xmlns:a16="http://schemas.microsoft.com/office/drawing/2014/main" id="{8B44C2FF-0E4C-4C90-B3FC-210BF22EE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46296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95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4">
            <a:extLst>
              <a:ext uri="{FF2B5EF4-FFF2-40B4-BE49-F238E27FC236}">
                <a16:creationId xmlns:a16="http://schemas.microsoft.com/office/drawing/2014/main" id="{0121744D-7468-4CE5-9807-8D35AEE622AF}"/>
              </a:ext>
            </a:extLst>
          </p:cNvPr>
          <p:cNvGraphicFramePr>
            <a:graphicFrameLocks noChangeAspect="1"/>
          </p:cNvGraphicFramePr>
          <p:nvPr/>
        </p:nvGraphicFramePr>
        <p:xfrm>
          <a:off x="827088" y="3068638"/>
          <a:ext cx="6192837" cy="2139950"/>
        </p:xfrm>
        <a:graphic>
          <a:graphicData uri="http://schemas.openxmlformats.org/presentationml/2006/ole">
            <mc:AlternateContent xmlns:mc="http://schemas.openxmlformats.org/markup-compatibility/2006">
              <mc:Choice xmlns:v="urn:schemas-microsoft-com:vml" Requires="v">
                <p:oleObj spid="_x0000_s187534" name="Equation" r:id="rId3" imgW="2921000" imgH="1016000" progId="Equation.DSMT4">
                  <p:embed/>
                </p:oleObj>
              </mc:Choice>
              <mc:Fallback>
                <p:oleObj name="Equation" r:id="rId3" imgW="2921000" imgH="1016000" progId="Equation.DSMT4">
                  <p:embed/>
                  <p:pic>
                    <p:nvPicPr>
                      <p:cNvPr id="22530" name="Object 4">
                        <a:extLst>
                          <a:ext uri="{FF2B5EF4-FFF2-40B4-BE49-F238E27FC236}">
                            <a16:creationId xmlns:a16="http://schemas.microsoft.com/office/drawing/2014/main" id="{0121744D-7468-4CE5-9807-8D35AEE6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068638"/>
                        <a:ext cx="6192837"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5">
            <a:extLst>
              <a:ext uri="{FF2B5EF4-FFF2-40B4-BE49-F238E27FC236}">
                <a16:creationId xmlns:a16="http://schemas.microsoft.com/office/drawing/2014/main" id="{A5AEB348-D124-48DA-8F31-43E80C8F4E3B}"/>
              </a:ext>
            </a:extLst>
          </p:cNvPr>
          <p:cNvSpPr>
            <a:spLocks noChangeArrowheads="1"/>
          </p:cNvSpPr>
          <p:nvPr/>
        </p:nvSpPr>
        <p:spPr bwMode="auto">
          <a:xfrm>
            <a:off x="0" y="-20002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2532" name="Rectangle 7">
            <a:extLst>
              <a:ext uri="{FF2B5EF4-FFF2-40B4-BE49-F238E27FC236}">
                <a16:creationId xmlns:a16="http://schemas.microsoft.com/office/drawing/2014/main" id="{064F3DE0-1CD6-4966-AD17-654463FD4DD2}"/>
              </a:ext>
            </a:extLst>
          </p:cNvPr>
          <p:cNvSpPr>
            <a:spLocks noChangeArrowheads="1"/>
          </p:cNvSpPr>
          <p:nvPr/>
        </p:nvSpPr>
        <p:spPr bwMode="auto">
          <a:xfrm>
            <a:off x="0" y="208597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graphicFrame>
        <p:nvGraphicFramePr>
          <p:cNvPr id="22533" name="Object 9">
            <a:extLst>
              <a:ext uri="{FF2B5EF4-FFF2-40B4-BE49-F238E27FC236}">
                <a16:creationId xmlns:a16="http://schemas.microsoft.com/office/drawing/2014/main" id="{95694F2C-AB59-4FAA-B3CC-134BF66F38BD}"/>
              </a:ext>
            </a:extLst>
          </p:cNvPr>
          <p:cNvGraphicFramePr>
            <a:graphicFrameLocks noChangeAspect="1"/>
          </p:cNvGraphicFramePr>
          <p:nvPr/>
        </p:nvGraphicFramePr>
        <p:xfrm>
          <a:off x="685800" y="306388"/>
          <a:ext cx="4059238" cy="827087"/>
        </p:xfrm>
        <a:graphic>
          <a:graphicData uri="http://schemas.openxmlformats.org/presentationml/2006/ole">
            <mc:AlternateContent xmlns:mc="http://schemas.openxmlformats.org/markup-compatibility/2006">
              <mc:Choice xmlns:v="urn:schemas-microsoft-com:vml" Requires="v">
                <p:oleObj spid="_x0000_s187535" name="Equation" r:id="rId5" imgW="1968500" imgH="457200" progId="Equation.DSMT4">
                  <p:embed/>
                </p:oleObj>
              </mc:Choice>
              <mc:Fallback>
                <p:oleObj name="Equation" r:id="rId5" imgW="1968500" imgH="457200" progId="Equation.DSMT4">
                  <p:embed/>
                  <p:pic>
                    <p:nvPicPr>
                      <p:cNvPr id="22533" name="Object 9">
                        <a:extLst>
                          <a:ext uri="{FF2B5EF4-FFF2-40B4-BE49-F238E27FC236}">
                            <a16:creationId xmlns:a16="http://schemas.microsoft.com/office/drawing/2014/main" id="{95694F2C-AB59-4FAA-B3CC-134BF66F3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06388"/>
                        <a:ext cx="4059238"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10">
            <a:extLst>
              <a:ext uri="{FF2B5EF4-FFF2-40B4-BE49-F238E27FC236}">
                <a16:creationId xmlns:a16="http://schemas.microsoft.com/office/drawing/2014/main" id="{A358B315-1764-4C7E-B249-936A2B5CB40D}"/>
              </a:ext>
            </a:extLst>
          </p:cNvPr>
          <p:cNvGraphicFramePr>
            <a:graphicFrameLocks noChangeAspect="1"/>
          </p:cNvGraphicFramePr>
          <p:nvPr/>
        </p:nvGraphicFramePr>
        <p:xfrm>
          <a:off x="685800" y="1928813"/>
          <a:ext cx="935038" cy="754062"/>
        </p:xfrm>
        <a:graphic>
          <a:graphicData uri="http://schemas.openxmlformats.org/presentationml/2006/ole">
            <mc:AlternateContent xmlns:mc="http://schemas.openxmlformats.org/markup-compatibility/2006">
              <mc:Choice xmlns:v="urn:schemas-microsoft-com:vml" Requires="v">
                <p:oleObj spid="_x0000_s187536" name="Equation" r:id="rId7" imgW="431613" imgH="393529" progId="Equation.DSMT4">
                  <p:embed/>
                </p:oleObj>
              </mc:Choice>
              <mc:Fallback>
                <p:oleObj name="Equation" r:id="rId7" imgW="431613" imgH="393529" progId="Equation.DSMT4">
                  <p:embed/>
                  <p:pic>
                    <p:nvPicPr>
                      <p:cNvPr id="22534" name="Object 10">
                        <a:extLst>
                          <a:ext uri="{FF2B5EF4-FFF2-40B4-BE49-F238E27FC236}">
                            <a16:creationId xmlns:a16="http://schemas.microsoft.com/office/drawing/2014/main" id="{A358B315-1764-4C7E-B249-936A2B5CB4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1928813"/>
                        <a:ext cx="93503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11">
            <a:extLst>
              <a:ext uri="{FF2B5EF4-FFF2-40B4-BE49-F238E27FC236}">
                <a16:creationId xmlns:a16="http://schemas.microsoft.com/office/drawing/2014/main" id="{E0A5E759-134C-4EA1-9B85-7D472E1DE1DE}"/>
              </a:ext>
            </a:extLst>
          </p:cNvPr>
          <p:cNvGraphicFramePr>
            <a:graphicFrameLocks noGrp="1" noChangeAspect="1"/>
          </p:cNvGraphicFramePr>
          <p:nvPr>
            <p:ph idx="4294967295"/>
          </p:nvPr>
        </p:nvGraphicFramePr>
        <p:xfrm>
          <a:off x="684213" y="1268413"/>
          <a:ext cx="3600450" cy="514350"/>
        </p:xfrm>
        <a:graphic>
          <a:graphicData uri="http://schemas.openxmlformats.org/presentationml/2006/ole">
            <mc:AlternateContent xmlns:mc="http://schemas.openxmlformats.org/markup-compatibility/2006">
              <mc:Choice xmlns:v="urn:schemas-microsoft-com:vml" Requires="v">
                <p:oleObj spid="_x0000_s187537" name="Equation" r:id="rId9" imgW="1600200" imgH="228600" progId="Equation.DSMT4">
                  <p:embed/>
                </p:oleObj>
              </mc:Choice>
              <mc:Fallback>
                <p:oleObj name="Equation" r:id="rId9" imgW="1600200" imgH="228600" progId="Equation.DSMT4">
                  <p:embed/>
                  <p:pic>
                    <p:nvPicPr>
                      <p:cNvPr id="22535" name="Object 11">
                        <a:extLst>
                          <a:ext uri="{FF2B5EF4-FFF2-40B4-BE49-F238E27FC236}">
                            <a16:creationId xmlns:a16="http://schemas.microsoft.com/office/drawing/2014/main" id="{E0A5E759-134C-4EA1-9B85-7D472E1DE1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1268413"/>
                        <a:ext cx="3600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6" name="AutoShape 12">
            <a:extLst>
              <a:ext uri="{FF2B5EF4-FFF2-40B4-BE49-F238E27FC236}">
                <a16:creationId xmlns:a16="http://schemas.microsoft.com/office/drawing/2014/main" id="{0BC50BD8-B161-457B-96F5-70BA86C27EE3}"/>
              </a:ext>
            </a:extLst>
          </p:cNvPr>
          <p:cNvSpPr>
            <a:spLocks/>
          </p:cNvSpPr>
          <p:nvPr/>
        </p:nvSpPr>
        <p:spPr bwMode="auto">
          <a:xfrm>
            <a:off x="325438" y="765175"/>
            <a:ext cx="287337" cy="1485900"/>
          </a:xfrm>
          <a:prstGeom prst="leftBrace">
            <a:avLst>
              <a:gd name="adj1" fmla="val 430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2537" name="Text Box 13">
            <a:extLst>
              <a:ext uri="{FF2B5EF4-FFF2-40B4-BE49-F238E27FC236}">
                <a16:creationId xmlns:a16="http://schemas.microsoft.com/office/drawing/2014/main" id="{3DD8F3CB-48B3-40A7-AD38-2C2A3F1E1FB0}"/>
              </a:ext>
            </a:extLst>
          </p:cNvPr>
          <p:cNvSpPr txBox="1">
            <a:spLocks noChangeArrowheads="1"/>
          </p:cNvSpPr>
          <p:nvPr/>
        </p:nvSpPr>
        <p:spPr bwMode="auto">
          <a:xfrm>
            <a:off x="2122488" y="2041525"/>
            <a:ext cx="2519362" cy="528638"/>
          </a:xfrm>
          <a:prstGeom prst="rect">
            <a:avLst/>
          </a:prstGeom>
          <a:solidFill>
            <a:srgbClr val="D9D8EC">
              <a:alpha val="34901"/>
            </a:srgb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b="0">
                <a:solidFill>
                  <a:schemeClr val="tx1"/>
                </a:solidFill>
                <a:sym typeface="Times New Roman" panose="02020603050405020304" pitchFamily="18" charset="0"/>
              </a:rPr>
              <a:t>令</a:t>
            </a:r>
            <a:r>
              <a:rPr lang="en-US" altLang="zh-CN" sz="2800" b="0" i="1">
                <a:solidFill>
                  <a:schemeClr val="tx1"/>
                </a:solidFill>
                <a:sym typeface="Times New Roman" panose="02020603050405020304" pitchFamily="18" charset="0"/>
              </a:rPr>
              <a:t>x=(E-E</a:t>
            </a:r>
            <a:r>
              <a:rPr lang="en-US" altLang="zh-CN" sz="2800" b="0" i="1" baseline="-25000">
                <a:solidFill>
                  <a:schemeClr val="tx1"/>
                </a:solidFill>
                <a:sym typeface="Times New Roman" panose="02020603050405020304" pitchFamily="18" charset="0"/>
              </a:rPr>
              <a:t>c</a:t>
            </a:r>
            <a:r>
              <a:rPr lang="en-US" altLang="zh-CN" sz="2800" b="0" i="1">
                <a:solidFill>
                  <a:schemeClr val="tx1"/>
                </a:solidFill>
                <a:sym typeface="Times New Roman" panose="02020603050405020304" pitchFamily="18" charset="0"/>
              </a:rPr>
              <a:t>)/k</a:t>
            </a:r>
            <a:r>
              <a:rPr lang="en-US" altLang="zh-CN" sz="2800" b="0" i="1" baseline="-25000">
                <a:solidFill>
                  <a:schemeClr val="tx1"/>
                </a:solidFill>
                <a:sym typeface="Times New Roman" panose="02020603050405020304" pitchFamily="18" charset="0"/>
              </a:rPr>
              <a:t>o</a:t>
            </a:r>
            <a:r>
              <a:rPr lang="en-US" altLang="zh-CN" sz="2800" b="0" i="1">
                <a:solidFill>
                  <a:schemeClr val="tx1"/>
                </a:solidFill>
                <a:sym typeface="Times New Roman" panose="02020603050405020304" pitchFamily="18" charset="0"/>
              </a:rPr>
              <a:t>T</a:t>
            </a:r>
          </a:p>
        </p:txBody>
      </p:sp>
      <p:pic>
        <p:nvPicPr>
          <p:cNvPr id="22538" name="Picture 20">
            <a:extLst>
              <a:ext uri="{FF2B5EF4-FFF2-40B4-BE49-F238E27FC236}">
                <a16:creationId xmlns:a16="http://schemas.microsoft.com/office/drawing/2014/main" id="{A9079F3E-0540-464E-AE9C-4AC82CB4AF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5300663"/>
            <a:ext cx="601027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539" name="Object 6">
            <a:extLst>
              <a:ext uri="{FF2B5EF4-FFF2-40B4-BE49-F238E27FC236}">
                <a16:creationId xmlns:a16="http://schemas.microsoft.com/office/drawing/2014/main" id="{BE6D6343-F459-4F5F-AF1A-0591D33BD256}"/>
              </a:ext>
            </a:extLst>
          </p:cNvPr>
          <p:cNvGraphicFramePr>
            <a:graphicFrameLocks noChangeAspect="1"/>
          </p:cNvGraphicFramePr>
          <p:nvPr/>
        </p:nvGraphicFramePr>
        <p:xfrm>
          <a:off x="5262563" y="884238"/>
          <a:ext cx="3295650" cy="884237"/>
        </p:xfrm>
        <a:graphic>
          <a:graphicData uri="http://schemas.openxmlformats.org/presentationml/2006/ole">
            <mc:AlternateContent xmlns:mc="http://schemas.openxmlformats.org/markup-compatibility/2006">
              <mc:Choice xmlns:v="urn:schemas-microsoft-com:vml" Requires="v">
                <p:oleObj spid="_x0000_s187538" name="Equation" r:id="rId12" imgW="1739900" imgH="469900" progId="Equation.DSMT4">
                  <p:embed/>
                </p:oleObj>
              </mc:Choice>
              <mc:Fallback>
                <p:oleObj name="Equation" r:id="rId12" imgW="1739900" imgH="469900" progId="Equation.DSMT4">
                  <p:embed/>
                  <p:pic>
                    <p:nvPicPr>
                      <p:cNvPr id="22539" name="Object 6">
                        <a:extLst>
                          <a:ext uri="{FF2B5EF4-FFF2-40B4-BE49-F238E27FC236}">
                            <a16:creationId xmlns:a16="http://schemas.microsoft.com/office/drawing/2014/main" id="{BE6D6343-F459-4F5F-AF1A-0591D33BD2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2563" y="884238"/>
                        <a:ext cx="32956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745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7">
            <a:extLst>
              <a:ext uri="{FF2B5EF4-FFF2-40B4-BE49-F238E27FC236}">
                <a16:creationId xmlns:a16="http://schemas.microsoft.com/office/drawing/2014/main" id="{2953A4B3-48E2-4710-B76B-058946FCE24B}"/>
              </a:ext>
            </a:extLst>
          </p:cNvPr>
          <p:cNvSpPr>
            <a:spLocks noChangeArrowheads="1"/>
          </p:cNvSpPr>
          <p:nvPr/>
        </p:nvSpPr>
        <p:spPr bwMode="auto">
          <a:xfrm>
            <a:off x="1784350" y="4470400"/>
            <a:ext cx="5903913" cy="2159000"/>
          </a:xfrm>
          <a:prstGeom prst="rect">
            <a:avLst/>
          </a:prstGeom>
          <a:solidFill>
            <a:srgbClr val="00FF00">
              <a:alpha val="27843"/>
            </a:srgbClr>
          </a:soli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3555" name="Rectangle 16">
            <a:extLst>
              <a:ext uri="{FF2B5EF4-FFF2-40B4-BE49-F238E27FC236}">
                <a16:creationId xmlns:a16="http://schemas.microsoft.com/office/drawing/2014/main" id="{5D5FFABE-E0FC-4240-A28B-45836A2059FD}"/>
              </a:ext>
            </a:extLst>
          </p:cNvPr>
          <p:cNvSpPr>
            <a:spLocks noChangeArrowheads="1"/>
          </p:cNvSpPr>
          <p:nvPr/>
        </p:nvSpPr>
        <p:spPr bwMode="auto">
          <a:xfrm>
            <a:off x="1763713" y="1125538"/>
            <a:ext cx="5929312" cy="2016125"/>
          </a:xfrm>
          <a:prstGeom prst="rect">
            <a:avLst/>
          </a:prstGeom>
          <a:solidFill>
            <a:srgbClr val="00FF00">
              <a:alpha val="21960"/>
            </a:srgbClr>
          </a:soli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3556" name="Text Box 2">
            <a:extLst>
              <a:ext uri="{FF2B5EF4-FFF2-40B4-BE49-F238E27FC236}">
                <a16:creationId xmlns:a16="http://schemas.microsoft.com/office/drawing/2014/main" id="{C36E0718-0D03-409A-B77B-F4455D8519E1}"/>
              </a:ext>
            </a:extLst>
          </p:cNvPr>
          <p:cNvSpPr txBox="1">
            <a:spLocks noChangeArrowheads="1"/>
          </p:cNvSpPr>
          <p:nvPr/>
        </p:nvSpPr>
        <p:spPr bwMode="auto">
          <a:xfrm>
            <a:off x="179388" y="333375"/>
            <a:ext cx="8640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FF3300"/>
                </a:solidFill>
                <a:sym typeface="Times New Roman" panose="02020603050405020304" pitchFamily="18" charset="0"/>
              </a:rPr>
              <a:t>非简并条件下</a:t>
            </a:r>
            <a:r>
              <a:rPr lang="zh-CN" altLang="en-US" sz="2800" b="0">
                <a:solidFill>
                  <a:srgbClr val="FF3300"/>
                </a:solidFill>
                <a:sym typeface="Times New Roman" panose="02020603050405020304" pitchFamily="18" charset="0"/>
              </a:rPr>
              <a:t>，</a:t>
            </a:r>
            <a:r>
              <a:rPr lang="zh-CN" altLang="en-US" sz="2800">
                <a:solidFill>
                  <a:srgbClr val="FF0000"/>
                </a:solidFill>
                <a:sym typeface="Times New Roman" panose="02020603050405020304" pitchFamily="18" charset="0"/>
              </a:rPr>
              <a:t>能带和价带中的载流子浓度</a:t>
            </a:r>
          </a:p>
        </p:txBody>
      </p:sp>
      <p:sp>
        <p:nvSpPr>
          <p:cNvPr id="23557" name="Text Box 3">
            <a:extLst>
              <a:ext uri="{FF2B5EF4-FFF2-40B4-BE49-F238E27FC236}">
                <a16:creationId xmlns:a16="http://schemas.microsoft.com/office/drawing/2014/main" id="{AB9847F8-16F7-444F-919E-14AC45E9CC6C}"/>
              </a:ext>
            </a:extLst>
          </p:cNvPr>
          <p:cNvSpPr txBox="1">
            <a:spLocks noChangeArrowheads="1"/>
          </p:cNvSpPr>
          <p:nvPr/>
        </p:nvSpPr>
        <p:spPr bwMode="auto">
          <a:xfrm>
            <a:off x="573088" y="1266825"/>
            <a:ext cx="506412" cy="1689100"/>
          </a:xfrm>
          <a:prstGeom prst="rect">
            <a:avLst/>
          </a:prstGeom>
          <a:solidFill>
            <a:srgbClr val="FF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600" b="0">
                <a:solidFill>
                  <a:srgbClr val="0000FF"/>
                </a:solidFill>
                <a:sym typeface="Times New Roman" panose="02020603050405020304" pitchFamily="18" charset="0"/>
              </a:rPr>
              <a:t>导带电子</a:t>
            </a:r>
          </a:p>
        </p:txBody>
      </p:sp>
      <p:sp>
        <p:nvSpPr>
          <p:cNvPr id="23558" name="Text Box 4">
            <a:extLst>
              <a:ext uri="{FF2B5EF4-FFF2-40B4-BE49-F238E27FC236}">
                <a16:creationId xmlns:a16="http://schemas.microsoft.com/office/drawing/2014/main" id="{D1A1B067-AC4B-4CDB-94B7-D55EF95BDCA9}"/>
              </a:ext>
            </a:extLst>
          </p:cNvPr>
          <p:cNvSpPr txBox="1">
            <a:spLocks noChangeArrowheads="1"/>
          </p:cNvSpPr>
          <p:nvPr/>
        </p:nvSpPr>
        <p:spPr bwMode="auto">
          <a:xfrm>
            <a:off x="574675" y="4664075"/>
            <a:ext cx="504825" cy="1689100"/>
          </a:xfrm>
          <a:prstGeom prst="rect">
            <a:avLst/>
          </a:prstGeom>
          <a:solidFill>
            <a:srgbClr val="FF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600" b="0">
                <a:solidFill>
                  <a:schemeClr val="tx1"/>
                </a:solidFill>
                <a:sym typeface="Times New Roman" panose="02020603050405020304" pitchFamily="18" charset="0"/>
              </a:rPr>
              <a:t>价带空穴</a:t>
            </a:r>
          </a:p>
        </p:txBody>
      </p:sp>
      <p:graphicFrame>
        <p:nvGraphicFramePr>
          <p:cNvPr id="23559" name="Object 5">
            <a:extLst>
              <a:ext uri="{FF2B5EF4-FFF2-40B4-BE49-F238E27FC236}">
                <a16:creationId xmlns:a16="http://schemas.microsoft.com/office/drawing/2014/main" id="{CB5A350E-B3D2-4B5C-94A3-96C836FA8B2D}"/>
              </a:ext>
            </a:extLst>
          </p:cNvPr>
          <p:cNvGraphicFramePr>
            <a:graphicFrameLocks noChangeAspect="1"/>
          </p:cNvGraphicFramePr>
          <p:nvPr/>
        </p:nvGraphicFramePr>
        <p:xfrm>
          <a:off x="1908175" y="1196975"/>
          <a:ext cx="5400675" cy="1041400"/>
        </p:xfrm>
        <a:graphic>
          <a:graphicData uri="http://schemas.openxmlformats.org/presentationml/2006/ole">
            <mc:AlternateContent xmlns:mc="http://schemas.openxmlformats.org/markup-compatibility/2006">
              <mc:Choice xmlns:v="urn:schemas-microsoft-com:vml" Requires="v">
                <p:oleObj spid="_x0000_s188530" name="Equation" r:id="rId3" imgW="2857500" imgH="495300" progId="Equation.DSMT4">
                  <p:embed/>
                </p:oleObj>
              </mc:Choice>
              <mc:Fallback>
                <p:oleObj name="Equation" r:id="rId3" imgW="2857500" imgH="495300" progId="Equation.DSMT4">
                  <p:embed/>
                  <p:pic>
                    <p:nvPicPr>
                      <p:cNvPr id="23559" name="Object 5">
                        <a:extLst>
                          <a:ext uri="{FF2B5EF4-FFF2-40B4-BE49-F238E27FC236}">
                            <a16:creationId xmlns:a16="http://schemas.microsoft.com/office/drawing/2014/main" id="{CB5A350E-B3D2-4B5C-94A3-96C836FA8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196975"/>
                        <a:ext cx="54006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0" name="Object 6">
            <a:extLst>
              <a:ext uri="{FF2B5EF4-FFF2-40B4-BE49-F238E27FC236}">
                <a16:creationId xmlns:a16="http://schemas.microsoft.com/office/drawing/2014/main" id="{E8C26BC7-87E2-407E-889B-DC93D62F37AC}"/>
              </a:ext>
            </a:extLst>
          </p:cNvPr>
          <p:cNvGraphicFramePr>
            <a:graphicFrameLocks noChangeAspect="1"/>
          </p:cNvGraphicFramePr>
          <p:nvPr/>
        </p:nvGraphicFramePr>
        <p:xfrm>
          <a:off x="1838325" y="2247900"/>
          <a:ext cx="2517775" cy="893763"/>
        </p:xfrm>
        <a:graphic>
          <a:graphicData uri="http://schemas.openxmlformats.org/presentationml/2006/ole">
            <mc:AlternateContent xmlns:mc="http://schemas.openxmlformats.org/markup-compatibility/2006">
              <mc:Choice xmlns:v="urn:schemas-microsoft-com:vml" Requires="v">
                <p:oleObj spid="_x0000_s188531" r:id="rId5" imgW="1308100" imgH="469900" progId="Equation.3">
                  <p:embed/>
                </p:oleObj>
              </mc:Choice>
              <mc:Fallback>
                <p:oleObj r:id="rId5" imgW="1308100" imgH="469900" progId="Equation.3">
                  <p:embed/>
                  <p:pic>
                    <p:nvPicPr>
                      <p:cNvPr id="23560" name="Object 6">
                        <a:extLst>
                          <a:ext uri="{FF2B5EF4-FFF2-40B4-BE49-F238E27FC236}">
                            <a16:creationId xmlns:a16="http://schemas.microsoft.com/office/drawing/2014/main" id="{E8C26BC7-87E2-407E-889B-DC93D62F3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325" y="2247900"/>
                        <a:ext cx="251777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1" name="Object 8">
            <a:extLst>
              <a:ext uri="{FF2B5EF4-FFF2-40B4-BE49-F238E27FC236}">
                <a16:creationId xmlns:a16="http://schemas.microsoft.com/office/drawing/2014/main" id="{1083BFF8-1BFB-41CF-98BF-78681C1444C5}"/>
              </a:ext>
            </a:extLst>
          </p:cNvPr>
          <p:cNvGraphicFramePr>
            <a:graphicFrameLocks noChangeAspect="1"/>
          </p:cNvGraphicFramePr>
          <p:nvPr/>
        </p:nvGraphicFramePr>
        <p:xfrm>
          <a:off x="2028825" y="4433888"/>
          <a:ext cx="5157788" cy="1074737"/>
        </p:xfrm>
        <a:graphic>
          <a:graphicData uri="http://schemas.openxmlformats.org/presentationml/2006/ole">
            <mc:AlternateContent xmlns:mc="http://schemas.openxmlformats.org/markup-compatibility/2006">
              <mc:Choice xmlns:v="urn:schemas-microsoft-com:vml" Requires="v">
                <p:oleObj spid="_x0000_s188532" name="Equation" r:id="rId7" imgW="2895600" imgH="520700" progId="Equation.DSMT4">
                  <p:embed/>
                </p:oleObj>
              </mc:Choice>
              <mc:Fallback>
                <p:oleObj name="Equation" r:id="rId7" imgW="2895600" imgH="520700" progId="Equation.DSMT4">
                  <p:embed/>
                  <p:pic>
                    <p:nvPicPr>
                      <p:cNvPr id="23561" name="Object 8">
                        <a:extLst>
                          <a:ext uri="{FF2B5EF4-FFF2-40B4-BE49-F238E27FC236}">
                            <a16:creationId xmlns:a16="http://schemas.microsoft.com/office/drawing/2014/main" id="{1083BFF8-1BFB-41CF-98BF-78681C1444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4433888"/>
                        <a:ext cx="5157788"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2" name="Object 9">
            <a:extLst>
              <a:ext uri="{FF2B5EF4-FFF2-40B4-BE49-F238E27FC236}">
                <a16:creationId xmlns:a16="http://schemas.microsoft.com/office/drawing/2014/main" id="{85AD0131-A158-4A65-8F04-E95B3578C47C}"/>
              </a:ext>
            </a:extLst>
          </p:cNvPr>
          <p:cNvGraphicFramePr>
            <a:graphicFrameLocks noChangeAspect="1"/>
          </p:cNvGraphicFramePr>
          <p:nvPr/>
        </p:nvGraphicFramePr>
        <p:xfrm>
          <a:off x="1908175" y="5589588"/>
          <a:ext cx="2735263" cy="958850"/>
        </p:xfrm>
        <a:graphic>
          <a:graphicData uri="http://schemas.openxmlformats.org/presentationml/2006/ole">
            <mc:AlternateContent xmlns:mc="http://schemas.openxmlformats.org/markup-compatibility/2006">
              <mc:Choice xmlns:v="urn:schemas-microsoft-com:vml" Requires="v">
                <p:oleObj spid="_x0000_s188533" r:id="rId9" imgW="1863860" imgH="669542" progId="Equation.3">
                  <p:embed/>
                </p:oleObj>
              </mc:Choice>
              <mc:Fallback>
                <p:oleObj r:id="rId9" imgW="1863860" imgH="669542" progId="Equation.3">
                  <p:embed/>
                  <p:pic>
                    <p:nvPicPr>
                      <p:cNvPr id="23562" name="Object 9">
                        <a:extLst>
                          <a:ext uri="{FF2B5EF4-FFF2-40B4-BE49-F238E27FC236}">
                            <a16:creationId xmlns:a16="http://schemas.microsoft.com/office/drawing/2014/main" id="{85AD0131-A158-4A65-8F04-E95B3578C4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5589588"/>
                        <a:ext cx="2735263"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Text Box 11">
            <a:extLst>
              <a:ext uri="{FF2B5EF4-FFF2-40B4-BE49-F238E27FC236}">
                <a16:creationId xmlns:a16="http://schemas.microsoft.com/office/drawing/2014/main" id="{44380AA1-F197-4E35-B0A5-F92C234615BC}"/>
              </a:ext>
            </a:extLst>
          </p:cNvPr>
          <p:cNvSpPr txBox="1">
            <a:spLocks noChangeArrowheads="1"/>
          </p:cNvSpPr>
          <p:nvPr/>
        </p:nvSpPr>
        <p:spPr bwMode="auto">
          <a:xfrm>
            <a:off x="827088" y="3702050"/>
            <a:ext cx="720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ym typeface="Times New Roman" panose="02020603050405020304" pitchFamily="18" charset="0"/>
              </a:rPr>
              <a:t>同理，价带中的空穴浓度：</a:t>
            </a:r>
            <a:r>
              <a:rPr lang="en-US" altLang="zh-CN" sz="2800" i="1">
                <a:sym typeface="Times New Roman" panose="02020603050405020304" pitchFamily="18" charset="0"/>
              </a:rPr>
              <a:t>g</a:t>
            </a:r>
            <a:r>
              <a:rPr lang="en-US" altLang="zh-CN" sz="2800" i="1" baseline="-25000">
                <a:sym typeface="Times New Roman" panose="02020603050405020304" pitchFamily="18" charset="0"/>
              </a:rPr>
              <a:t>v</a:t>
            </a:r>
            <a:r>
              <a:rPr lang="en-US" altLang="zh-CN" sz="2800" i="1">
                <a:sym typeface="Times New Roman" panose="02020603050405020304" pitchFamily="18" charset="0"/>
              </a:rPr>
              <a:t>(E)[1-f</a:t>
            </a:r>
            <a:r>
              <a:rPr lang="en-US" altLang="zh-CN" sz="2800" i="1" baseline="-25000">
                <a:sym typeface="Times New Roman" panose="02020603050405020304" pitchFamily="18" charset="0"/>
              </a:rPr>
              <a:t>F</a:t>
            </a:r>
            <a:r>
              <a:rPr lang="en-US" altLang="zh-CN" sz="2800" i="1">
                <a:sym typeface="Times New Roman" panose="02020603050405020304" pitchFamily="18" charset="0"/>
              </a:rPr>
              <a:t>(E)]</a:t>
            </a:r>
          </a:p>
        </p:txBody>
      </p:sp>
      <p:sp>
        <p:nvSpPr>
          <p:cNvPr id="23564" name="Text Box 12">
            <a:extLst>
              <a:ext uri="{FF2B5EF4-FFF2-40B4-BE49-F238E27FC236}">
                <a16:creationId xmlns:a16="http://schemas.microsoft.com/office/drawing/2014/main" id="{1070B994-52FC-43BB-819D-573C8E7F5437}"/>
              </a:ext>
            </a:extLst>
          </p:cNvPr>
          <p:cNvSpPr txBox="1">
            <a:spLocks noChangeArrowheads="1"/>
          </p:cNvSpPr>
          <p:nvPr/>
        </p:nvSpPr>
        <p:spPr bwMode="auto">
          <a:xfrm>
            <a:off x="7739063" y="1452563"/>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3.18</a:t>
            </a:r>
            <a:r>
              <a:rPr lang="zh-CN" altLang="en-US">
                <a:solidFill>
                  <a:schemeClr val="tx1"/>
                </a:solidFill>
                <a:sym typeface="Times New Roman" panose="02020603050405020304" pitchFamily="18" charset="0"/>
              </a:rPr>
              <a:t>）</a:t>
            </a:r>
          </a:p>
        </p:txBody>
      </p:sp>
      <p:sp>
        <p:nvSpPr>
          <p:cNvPr id="23565" name="Text Box 13">
            <a:extLst>
              <a:ext uri="{FF2B5EF4-FFF2-40B4-BE49-F238E27FC236}">
                <a16:creationId xmlns:a16="http://schemas.microsoft.com/office/drawing/2014/main" id="{4942504B-3661-4355-92AF-BB99767658BC}"/>
              </a:ext>
            </a:extLst>
          </p:cNvPr>
          <p:cNvSpPr txBox="1">
            <a:spLocks noChangeArrowheads="1"/>
          </p:cNvSpPr>
          <p:nvPr/>
        </p:nvSpPr>
        <p:spPr bwMode="auto">
          <a:xfrm>
            <a:off x="7693025" y="2740025"/>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3.19</a:t>
            </a:r>
            <a:r>
              <a:rPr lang="zh-CN" altLang="en-US">
                <a:solidFill>
                  <a:schemeClr val="tx1"/>
                </a:solidFill>
                <a:sym typeface="Times New Roman" panose="02020603050405020304" pitchFamily="18" charset="0"/>
              </a:rPr>
              <a:t>）</a:t>
            </a:r>
          </a:p>
        </p:txBody>
      </p:sp>
      <p:sp>
        <p:nvSpPr>
          <p:cNvPr id="23566" name="Text Box 14">
            <a:extLst>
              <a:ext uri="{FF2B5EF4-FFF2-40B4-BE49-F238E27FC236}">
                <a16:creationId xmlns:a16="http://schemas.microsoft.com/office/drawing/2014/main" id="{E14E2356-BDD2-444D-AD66-0DA341226DE4}"/>
              </a:ext>
            </a:extLst>
          </p:cNvPr>
          <p:cNvSpPr txBox="1">
            <a:spLocks noChangeArrowheads="1"/>
          </p:cNvSpPr>
          <p:nvPr/>
        </p:nvSpPr>
        <p:spPr bwMode="auto">
          <a:xfrm>
            <a:off x="7670800" y="4875213"/>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3.24</a:t>
            </a:r>
            <a:r>
              <a:rPr lang="zh-CN" altLang="en-US">
                <a:solidFill>
                  <a:schemeClr val="tx1"/>
                </a:solidFill>
                <a:sym typeface="Times New Roman" panose="02020603050405020304" pitchFamily="18" charset="0"/>
              </a:rPr>
              <a:t>）</a:t>
            </a:r>
          </a:p>
        </p:txBody>
      </p:sp>
      <p:sp>
        <p:nvSpPr>
          <p:cNvPr id="23567" name="Text Box 15">
            <a:extLst>
              <a:ext uri="{FF2B5EF4-FFF2-40B4-BE49-F238E27FC236}">
                <a16:creationId xmlns:a16="http://schemas.microsoft.com/office/drawing/2014/main" id="{EAF5D9D4-3751-4709-A20E-9D94EF39499B}"/>
              </a:ext>
            </a:extLst>
          </p:cNvPr>
          <p:cNvSpPr txBox="1">
            <a:spLocks noChangeArrowheads="1"/>
          </p:cNvSpPr>
          <p:nvPr/>
        </p:nvSpPr>
        <p:spPr bwMode="auto">
          <a:xfrm>
            <a:off x="7670800" y="5764213"/>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3.25</a:t>
            </a:r>
            <a:r>
              <a:rPr lang="zh-CN" altLang="en-US">
                <a:solidFill>
                  <a:schemeClr val="tx1"/>
                </a:solidFill>
                <a:sym typeface="Times New Roman" panose="02020603050405020304" pitchFamily="18" charset="0"/>
              </a:rPr>
              <a:t>）</a:t>
            </a:r>
          </a:p>
        </p:txBody>
      </p:sp>
      <p:sp>
        <p:nvSpPr>
          <p:cNvPr id="23568" name="Rectangle 18">
            <a:extLst>
              <a:ext uri="{FF2B5EF4-FFF2-40B4-BE49-F238E27FC236}">
                <a16:creationId xmlns:a16="http://schemas.microsoft.com/office/drawing/2014/main" id="{FA906363-F345-4754-BF09-6730296DDF85}"/>
              </a:ext>
            </a:extLst>
          </p:cNvPr>
          <p:cNvSpPr>
            <a:spLocks noChangeArrowheads="1"/>
          </p:cNvSpPr>
          <p:nvPr/>
        </p:nvSpPr>
        <p:spPr bwMode="auto">
          <a:xfrm>
            <a:off x="4627563" y="2514600"/>
            <a:ext cx="34083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i="1">
                <a:solidFill>
                  <a:schemeClr val="tx1"/>
                </a:solidFill>
                <a:sym typeface="Times New Roman" panose="02020603050405020304" pitchFamily="18" charset="0"/>
              </a:rPr>
              <a:t>N</a:t>
            </a:r>
            <a:r>
              <a:rPr lang="en-US" altLang="zh-CN" i="1" baseline="-25000">
                <a:solidFill>
                  <a:schemeClr val="tx1"/>
                </a:solidFill>
                <a:sym typeface="Times New Roman" panose="02020603050405020304" pitchFamily="18" charset="0"/>
              </a:rPr>
              <a:t>c</a:t>
            </a:r>
            <a:r>
              <a:rPr lang="zh-CN" altLang="en-US">
                <a:solidFill>
                  <a:schemeClr val="tx1"/>
                </a:solidFill>
                <a:sym typeface="Times New Roman" panose="02020603050405020304" pitchFamily="18" charset="0"/>
              </a:rPr>
              <a:t>导带底</a:t>
            </a:r>
            <a:r>
              <a:rPr lang="zh-CN" altLang="en-US">
                <a:solidFill>
                  <a:srgbClr val="FF3300"/>
                </a:solidFill>
                <a:sym typeface="Times New Roman" panose="02020603050405020304" pitchFamily="18" charset="0"/>
              </a:rPr>
              <a:t>有效状态密度</a:t>
            </a:r>
            <a:endParaRPr lang="zh-CN" altLang="en-US">
              <a:solidFill>
                <a:schemeClr val="tx1"/>
              </a:solidFill>
              <a:sym typeface="Times New Roman" panose="02020603050405020304" pitchFamily="18" charset="0"/>
            </a:endParaRPr>
          </a:p>
        </p:txBody>
      </p:sp>
      <p:sp>
        <p:nvSpPr>
          <p:cNvPr id="23569" name="Rectangle 19">
            <a:extLst>
              <a:ext uri="{FF2B5EF4-FFF2-40B4-BE49-F238E27FC236}">
                <a16:creationId xmlns:a16="http://schemas.microsoft.com/office/drawing/2014/main" id="{9E5D00AF-12A4-40EC-A7C4-14519B60057F}"/>
              </a:ext>
            </a:extLst>
          </p:cNvPr>
          <p:cNvSpPr>
            <a:spLocks noChangeArrowheads="1"/>
          </p:cNvSpPr>
          <p:nvPr/>
        </p:nvSpPr>
        <p:spPr bwMode="auto">
          <a:xfrm>
            <a:off x="4784725" y="5935663"/>
            <a:ext cx="30273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i="1">
                <a:solidFill>
                  <a:schemeClr val="tx1"/>
                </a:solidFill>
                <a:sym typeface="Times New Roman" panose="02020603050405020304" pitchFamily="18" charset="0"/>
              </a:rPr>
              <a:t>N</a:t>
            </a:r>
            <a:r>
              <a:rPr lang="en-US" altLang="zh-CN" i="1" baseline="-25000">
                <a:solidFill>
                  <a:schemeClr val="tx1"/>
                </a:solidFill>
                <a:sym typeface="Times New Roman" panose="02020603050405020304" pitchFamily="18" charset="0"/>
              </a:rPr>
              <a:t>v</a:t>
            </a:r>
            <a:r>
              <a:rPr lang="zh-CN" altLang="en-US">
                <a:solidFill>
                  <a:schemeClr val="tx1"/>
                </a:solidFill>
                <a:sym typeface="Times New Roman" panose="02020603050405020304" pitchFamily="18" charset="0"/>
              </a:rPr>
              <a:t>价带顶</a:t>
            </a:r>
            <a:r>
              <a:rPr lang="zh-CN" altLang="en-US">
                <a:solidFill>
                  <a:srgbClr val="FF3300"/>
                </a:solidFill>
                <a:sym typeface="Times New Roman" panose="02020603050405020304" pitchFamily="18" charset="0"/>
              </a:rPr>
              <a:t>有效状态密度</a:t>
            </a:r>
            <a:endParaRPr lang="zh-CN" altLang="en-US">
              <a:solidFill>
                <a:schemeClr val="tx1"/>
              </a:solidFill>
              <a:sym typeface="Times New Roman" panose="02020603050405020304" pitchFamily="18" charset="0"/>
            </a:endParaRPr>
          </a:p>
        </p:txBody>
      </p:sp>
    </p:spTree>
    <p:extLst>
      <p:ext uri="{BB962C8B-B14F-4D97-AF65-F5344CB8AC3E}">
        <p14:creationId xmlns:p14="http://schemas.microsoft.com/office/powerpoint/2010/main" val="365477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71E4527-F554-4EE1-A7F3-9A87CA367C7C}"/>
              </a:ext>
            </a:extLst>
          </p:cNvPr>
          <p:cNvSpPr>
            <a:spLocks noGrp="1" noChangeArrowheads="1"/>
          </p:cNvSpPr>
          <p:nvPr>
            <p:ph type="body" idx="1"/>
          </p:nvPr>
        </p:nvSpPr>
        <p:spPr>
          <a:xfrm>
            <a:off x="1614488" y="4724400"/>
            <a:ext cx="5699125" cy="1511300"/>
          </a:xfrm>
          <a:noFill/>
          <a:ln>
            <a:solidFill>
              <a:schemeClr val="tx1"/>
            </a:solidFill>
            <a:miter lim="800000"/>
            <a:headEnd/>
            <a:tailEnd/>
          </a:ln>
        </p:spPr>
        <p:txBody>
          <a:bodyPr/>
          <a:lstStyle/>
          <a:p>
            <a:pPr eaLnBrk="1" hangingPunct="1">
              <a:buFont typeface="Wingdings" panose="05000000000000000000" pitchFamily="2" charset="2"/>
              <a:buNone/>
            </a:pPr>
            <a:r>
              <a:rPr lang="zh-CN" altLang="en-US" sz="2800">
                <a:solidFill>
                  <a:srgbClr val="0000FF"/>
                </a:solidFill>
                <a:sym typeface="Times New Roman" panose="02020603050405020304" pitchFamily="18" charset="0"/>
              </a:rPr>
              <a:t>对应关系：</a:t>
            </a:r>
          </a:p>
          <a:p>
            <a:pPr eaLnBrk="1" hangingPunct="1">
              <a:buFont typeface="Wingdings" panose="05000000000000000000" pitchFamily="2" charset="2"/>
              <a:buNone/>
            </a:pPr>
            <a:r>
              <a:rPr lang="zh-CN" altLang="en-US" sz="2800">
                <a:solidFill>
                  <a:srgbClr val="0000FF"/>
                </a:solidFill>
                <a:sym typeface="Times New Roman" panose="02020603050405020304" pitchFamily="18" charset="0"/>
              </a:rPr>
              <a:t>     对导带：能级</a:t>
            </a:r>
            <a:r>
              <a:rPr lang="en-US" altLang="zh-CN" sz="2800">
                <a:solidFill>
                  <a:srgbClr val="0000FF"/>
                </a:solidFill>
                <a:sym typeface="Times New Roman" panose="02020603050405020304" pitchFamily="18" charset="0"/>
              </a:rPr>
              <a:t>E</a:t>
            </a:r>
            <a:r>
              <a:rPr lang="en-US" altLang="zh-CN" sz="2800" baseline="-25000">
                <a:solidFill>
                  <a:srgbClr val="0000FF"/>
                </a:solidFill>
                <a:sym typeface="Times New Roman" panose="02020603050405020304" pitchFamily="18" charset="0"/>
              </a:rPr>
              <a:t>c</a:t>
            </a:r>
            <a:r>
              <a:rPr lang="zh-CN" altLang="en-US" sz="2800">
                <a:solidFill>
                  <a:srgbClr val="0000FF"/>
                </a:solidFill>
                <a:sym typeface="Times New Roman" panose="02020603050405020304" pitchFamily="18" charset="0"/>
              </a:rPr>
              <a:t>，状态密度是</a:t>
            </a:r>
            <a:r>
              <a:rPr lang="en-US" altLang="zh-CN" sz="2800">
                <a:solidFill>
                  <a:srgbClr val="0000FF"/>
                </a:solidFill>
                <a:sym typeface="Times New Roman" panose="02020603050405020304" pitchFamily="18" charset="0"/>
              </a:rPr>
              <a:t>N</a:t>
            </a:r>
            <a:r>
              <a:rPr lang="en-US" altLang="zh-CN" sz="2800" baseline="-25000">
                <a:solidFill>
                  <a:srgbClr val="0000FF"/>
                </a:solidFill>
                <a:sym typeface="Times New Roman" panose="02020603050405020304" pitchFamily="18" charset="0"/>
              </a:rPr>
              <a:t>c</a:t>
            </a:r>
            <a:endParaRPr lang="en-US" altLang="zh-CN" sz="2800">
              <a:solidFill>
                <a:srgbClr val="0000FF"/>
              </a:solidFill>
              <a:sym typeface="Times New Roman" panose="02020603050405020304" pitchFamily="18" charset="0"/>
            </a:endParaRPr>
          </a:p>
          <a:p>
            <a:pPr eaLnBrk="1" hangingPunct="1">
              <a:buFont typeface="Wingdings" panose="05000000000000000000" pitchFamily="2" charset="2"/>
              <a:buNone/>
            </a:pPr>
            <a:r>
              <a:rPr lang="en-US" altLang="zh-CN" sz="2800">
                <a:solidFill>
                  <a:srgbClr val="0000FF"/>
                </a:solidFill>
                <a:sym typeface="Times New Roman" panose="02020603050405020304" pitchFamily="18" charset="0"/>
              </a:rPr>
              <a:t>     </a:t>
            </a:r>
            <a:r>
              <a:rPr lang="zh-CN" altLang="en-US" sz="2800">
                <a:solidFill>
                  <a:srgbClr val="0000FF"/>
                </a:solidFill>
                <a:sym typeface="Times New Roman" panose="02020603050405020304" pitchFamily="18" charset="0"/>
              </a:rPr>
              <a:t>对价带：能级</a:t>
            </a:r>
            <a:r>
              <a:rPr lang="en-US" altLang="zh-CN" sz="2800">
                <a:solidFill>
                  <a:srgbClr val="0000FF"/>
                </a:solidFill>
                <a:sym typeface="Times New Roman" panose="02020603050405020304" pitchFamily="18" charset="0"/>
              </a:rPr>
              <a:t>Ev</a:t>
            </a:r>
            <a:r>
              <a:rPr lang="zh-CN" altLang="en-US" sz="2800">
                <a:solidFill>
                  <a:srgbClr val="0000FF"/>
                </a:solidFill>
                <a:sym typeface="Times New Roman" panose="02020603050405020304" pitchFamily="18" charset="0"/>
              </a:rPr>
              <a:t>，状态密度</a:t>
            </a:r>
            <a:r>
              <a:rPr lang="en-US" altLang="zh-CN" sz="2800">
                <a:solidFill>
                  <a:srgbClr val="0000FF"/>
                </a:solidFill>
                <a:sym typeface="Times New Roman" panose="02020603050405020304" pitchFamily="18" charset="0"/>
              </a:rPr>
              <a:t>N</a:t>
            </a:r>
            <a:r>
              <a:rPr lang="en-US" altLang="zh-CN" sz="2800" baseline="-25000">
                <a:solidFill>
                  <a:srgbClr val="0000FF"/>
                </a:solidFill>
                <a:sym typeface="Times New Roman" panose="02020603050405020304" pitchFamily="18" charset="0"/>
              </a:rPr>
              <a:t>v</a:t>
            </a:r>
          </a:p>
        </p:txBody>
      </p:sp>
      <p:sp>
        <p:nvSpPr>
          <p:cNvPr id="24579" name="Rectangle 3">
            <a:extLst>
              <a:ext uri="{FF2B5EF4-FFF2-40B4-BE49-F238E27FC236}">
                <a16:creationId xmlns:a16="http://schemas.microsoft.com/office/drawing/2014/main" id="{30A2CF2A-6C69-407B-A9B1-F7DFEE4805AE}"/>
              </a:ext>
            </a:extLst>
          </p:cNvPr>
          <p:cNvSpPr>
            <a:spLocks noChangeArrowheads="1"/>
          </p:cNvSpPr>
          <p:nvPr/>
        </p:nvSpPr>
        <p:spPr bwMode="auto">
          <a:xfrm>
            <a:off x="611188" y="981075"/>
            <a:ext cx="551497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200" dirty="0">
                <a:solidFill>
                  <a:srgbClr val="FF0000"/>
                </a:solidFill>
                <a:sym typeface="Times New Roman" panose="02020603050405020304" pitchFamily="18" charset="0"/>
              </a:rPr>
              <a:t>（</a:t>
            </a:r>
            <a:r>
              <a:rPr lang="en-US" altLang="zh-CN" sz="3200" dirty="0">
                <a:solidFill>
                  <a:srgbClr val="FF0000"/>
                </a:solidFill>
                <a:sym typeface="Times New Roman" panose="02020603050405020304" pitchFamily="18" charset="0"/>
              </a:rPr>
              <a:t>1</a:t>
            </a:r>
            <a:r>
              <a:rPr lang="zh-CN" altLang="en-US" sz="3200" dirty="0">
                <a:solidFill>
                  <a:srgbClr val="FF0000"/>
                </a:solidFill>
                <a:sym typeface="Times New Roman" panose="02020603050405020304" pitchFamily="18" charset="0"/>
              </a:rPr>
              <a:t>）</a:t>
            </a:r>
            <a:r>
              <a:rPr lang="en-US" altLang="zh-CN" sz="3200" dirty="0">
                <a:solidFill>
                  <a:srgbClr val="FF0000"/>
                </a:solidFill>
                <a:sym typeface="Times New Roman" panose="02020603050405020304" pitchFamily="18" charset="0"/>
              </a:rPr>
              <a:t>n</a:t>
            </a:r>
            <a:r>
              <a:rPr lang="zh-CN" altLang="en-US" sz="3200" dirty="0">
                <a:solidFill>
                  <a:srgbClr val="FF0000"/>
                </a:solidFill>
                <a:sym typeface="Times New Roman" panose="02020603050405020304" pitchFamily="18" charset="0"/>
              </a:rPr>
              <a:t>、</a:t>
            </a:r>
            <a:r>
              <a:rPr lang="en-US" altLang="zh-CN" sz="3200" dirty="0">
                <a:solidFill>
                  <a:srgbClr val="FF0000"/>
                </a:solidFill>
                <a:sym typeface="Times New Roman" panose="02020603050405020304" pitchFamily="18" charset="0"/>
              </a:rPr>
              <a:t>p</a:t>
            </a:r>
            <a:r>
              <a:rPr lang="zh-CN" altLang="en-US" sz="3200" dirty="0">
                <a:solidFill>
                  <a:srgbClr val="FF0000"/>
                </a:solidFill>
                <a:sym typeface="Times New Roman" panose="02020603050405020304" pitchFamily="18" charset="0"/>
              </a:rPr>
              <a:t>表达式的特点：</a:t>
            </a:r>
            <a:endParaRPr lang="zh-CN" altLang="en-US" sz="2800" b="0" dirty="0">
              <a:solidFill>
                <a:schemeClr val="tx1"/>
              </a:solidFill>
              <a:sym typeface="Times New Roman" panose="02020603050405020304" pitchFamily="18" charset="0"/>
            </a:endParaRPr>
          </a:p>
        </p:txBody>
      </p:sp>
      <p:sp>
        <p:nvSpPr>
          <p:cNvPr id="24580" name="Rectangle 4">
            <a:extLst>
              <a:ext uri="{FF2B5EF4-FFF2-40B4-BE49-F238E27FC236}">
                <a16:creationId xmlns:a16="http://schemas.microsoft.com/office/drawing/2014/main" id="{A66C5283-7302-4329-AC30-654EA2E78216}"/>
              </a:ext>
            </a:extLst>
          </p:cNvPr>
          <p:cNvSpPr>
            <a:spLocks noChangeArrowheads="1"/>
          </p:cNvSpPr>
          <p:nvPr/>
        </p:nvSpPr>
        <p:spPr bwMode="auto">
          <a:xfrm>
            <a:off x="827088" y="3683000"/>
            <a:ext cx="82089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sym typeface="Times New Roman" panose="02020603050405020304" pitchFamily="18" charset="0"/>
              </a:rPr>
              <a:t>共同点：</a:t>
            </a:r>
            <a:r>
              <a:rPr lang="zh-CN" altLang="en-US" sz="2800" b="0">
                <a:solidFill>
                  <a:schemeClr val="tx1"/>
                </a:solidFill>
                <a:sym typeface="Times New Roman" panose="02020603050405020304" pitchFamily="18" charset="0"/>
              </a:rPr>
              <a:t>有效状态密度*占据几率。</a:t>
            </a:r>
            <a:r>
              <a:rPr lang="zh-CN" altLang="en-US" sz="2800" b="0">
                <a:solidFill>
                  <a:srgbClr val="FF0000"/>
                </a:solidFill>
                <a:sym typeface="Times New Roman" panose="02020603050405020304" pitchFamily="18" charset="0"/>
              </a:rPr>
              <a:t>结构很对称</a:t>
            </a:r>
            <a:r>
              <a:rPr lang="zh-CN" altLang="en-US" b="0">
                <a:solidFill>
                  <a:schemeClr val="tx1"/>
                </a:solidFill>
                <a:sym typeface="Times New Roman" panose="02020603050405020304" pitchFamily="18" charset="0"/>
              </a:rPr>
              <a:t>       </a:t>
            </a:r>
          </a:p>
        </p:txBody>
      </p:sp>
      <p:pic>
        <p:nvPicPr>
          <p:cNvPr id="24581" name="Picture 7">
            <a:extLst>
              <a:ext uri="{FF2B5EF4-FFF2-40B4-BE49-F238E27FC236}">
                <a16:creationId xmlns:a16="http://schemas.microsoft.com/office/drawing/2014/main" id="{F52DF3F1-2F80-4918-A2BD-BA2C87D84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95538"/>
            <a:ext cx="67564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5698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221F088-5D30-46C8-A473-62D9E02ED779}"/>
              </a:ext>
            </a:extLst>
          </p:cNvPr>
          <p:cNvSpPr>
            <a:spLocks noGrp="1" noChangeArrowheads="1"/>
          </p:cNvSpPr>
          <p:nvPr>
            <p:ph type="body" idx="1"/>
          </p:nvPr>
        </p:nvSpPr>
        <p:spPr>
          <a:xfrm>
            <a:off x="196850" y="1989138"/>
            <a:ext cx="5976938" cy="3024187"/>
          </a:xfrm>
        </p:spPr>
        <p:txBody>
          <a:bodyPr>
            <a:normAutofit fontScale="92500" lnSpcReduction="10000"/>
          </a:bodyPr>
          <a:lstStyle/>
          <a:p>
            <a:pPr eaLnBrk="1" hangingPunct="1">
              <a:lnSpc>
                <a:spcPct val="120000"/>
              </a:lnSpc>
              <a:buFont typeface="Arial" panose="020B0604020202020204" pitchFamily="34" charset="0"/>
              <a:buChar char="•"/>
              <a:defRPr/>
            </a:pPr>
            <a:r>
              <a:rPr lang="en-US" altLang="zh-CN" sz="2800" dirty="0">
                <a:solidFill>
                  <a:srgbClr val="006600"/>
                </a:solidFill>
                <a:sym typeface="Times New Roman" panose="02020603050405020304" pitchFamily="18" charset="0"/>
              </a:rPr>
              <a:t>1. </a:t>
            </a:r>
            <a:r>
              <a:rPr lang="zh-CN" altLang="en-US" sz="2800" dirty="0">
                <a:solidFill>
                  <a:srgbClr val="006600"/>
                </a:solidFill>
                <a:sym typeface="Times New Roman" panose="02020603050405020304" pitchFamily="18" charset="0"/>
              </a:rPr>
              <a:t>温度 </a:t>
            </a:r>
          </a:p>
          <a:p>
            <a:pPr marL="989013" indent="-989013" eaLnBrk="1" hangingPunct="1">
              <a:buFont typeface="Verdana" panose="020B0604030504040204" pitchFamily="34" charset="0"/>
              <a:buNone/>
              <a:defRPr/>
            </a:pPr>
            <a:r>
              <a:rPr lang="en-US" altLang="zh-CN" sz="2800" dirty="0">
                <a:sym typeface="Times New Roman" panose="02020603050405020304" pitchFamily="18" charset="0"/>
              </a:rPr>
              <a:t>     A. </a:t>
            </a:r>
            <a:r>
              <a:rPr lang="zh-CN" altLang="en-US" sz="2800" dirty="0">
                <a:sym typeface="Times New Roman" panose="02020603050405020304" pitchFamily="18" charset="0"/>
              </a:rPr>
              <a:t>影响</a:t>
            </a:r>
            <a:r>
              <a:rPr lang="en-US" altLang="zh-CN" sz="2800" i="1" dirty="0" err="1">
                <a:sym typeface="Times New Roman" panose="02020603050405020304" pitchFamily="18" charset="0"/>
              </a:rPr>
              <a:t>N</a:t>
            </a:r>
            <a:r>
              <a:rPr lang="en-US" altLang="zh-CN" sz="2800" i="1" baseline="-25000" dirty="0" err="1">
                <a:sym typeface="Times New Roman" panose="02020603050405020304" pitchFamily="18" charset="0"/>
              </a:rPr>
              <a:t>c</a:t>
            </a:r>
            <a:r>
              <a:rPr lang="zh-CN" altLang="en-US" sz="2800" dirty="0">
                <a:sym typeface="Times New Roman" panose="02020603050405020304" pitchFamily="18" charset="0"/>
              </a:rPr>
              <a:t>和</a:t>
            </a:r>
            <a:r>
              <a:rPr lang="en-US" altLang="zh-CN" sz="2800" i="1" dirty="0" err="1">
                <a:sym typeface="Times New Roman" panose="02020603050405020304" pitchFamily="18" charset="0"/>
              </a:rPr>
              <a:t>N</a:t>
            </a:r>
            <a:r>
              <a:rPr lang="en-US" altLang="zh-CN" sz="2800" i="1" baseline="-25000" dirty="0" err="1">
                <a:sym typeface="Times New Roman" panose="02020603050405020304" pitchFamily="18" charset="0"/>
              </a:rPr>
              <a:t>v</a:t>
            </a:r>
            <a:r>
              <a:rPr lang="zh-CN" altLang="en-US" sz="2800" dirty="0">
                <a:sym typeface="Times New Roman" panose="02020603050405020304" pitchFamily="18" charset="0"/>
              </a:rPr>
              <a:t>：与温度</a:t>
            </a:r>
            <a:r>
              <a:rPr lang="en-US" altLang="zh-CN" sz="2800" i="1" dirty="0">
                <a:sym typeface="Times New Roman" panose="02020603050405020304" pitchFamily="18" charset="0"/>
              </a:rPr>
              <a:t>T</a:t>
            </a:r>
            <a:r>
              <a:rPr lang="en-US" altLang="zh-CN" sz="2800" baseline="30000" dirty="0">
                <a:sym typeface="Times New Roman" panose="02020603050405020304" pitchFamily="18" charset="0"/>
              </a:rPr>
              <a:t>3/2</a:t>
            </a:r>
            <a:r>
              <a:rPr lang="zh-CN" altLang="en-US" sz="2800" dirty="0">
                <a:sym typeface="Times New Roman" panose="02020603050405020304" pitchFamily="18" charset="0"/>
              </a:rPr>
              <a:t>成正比关系，因此电子、空穴</a:t>
            </a:r>
            <a:r>
              <a:rPr lang="zh-CN" altLang="en-US" sz="2800" dirty="0">
                <a:solidFill>
                  <a:srgbClr val="0000FF"/>
                </a:solidFill>
                <a:sym typeface="Times New Roman" panose="02020603050405020304" pitchFamily="18" charset="0"/>
              </a:rPr>
              <a:t>浓度与温度密切相关</a:t>
            </a:r>
            <a:endParaRPr lang="en-US" altLang="zh-CN" sz="2800" dirty="0">
              <a:solidFill>
                <a:srgbClr val="0000FF"/>
              </a:solidFill>
              <a:sym typeface="Times New Roman" panose="02020603050405020304" pitchFamily="18" charset="0"/>
            </a:endParaRPr>
          </a:p>
          <a:p>
            <a:pPr marL="989013" indent="-989013" eaLnBrk="1" hangingPunct="1">
              <a:buFont typeface="Verdana" panose="020B0604030504040204" pitchFamily="34" charset="0"/>
              <a:buNone/>
              <a:defRPr/>
            </a:pPr>
            <a:r>
              <a:rPr lang="en-US" altLang="zh-CN" sz="2800" dirty="0">
                <a:solidFill>
                  <a:srgbClr val="0000FF"/>
                </a:solidFill>
                <a:sym typeface="Times New Roman" panose="02020603050405020304" pitchFamily="18" charset="0"/>
              </a:rPr>
              <a:t>     </a:t>
            </a:r>
            <a:r>
              <a:rPr lang="en-US" altLang="zh-CN" sz="2800" dirty="0">
                <a:sym typeface="Times New Roman" panose="02020603050405020304" pitchFamily="18" charset="0"/>
              </a:rPr>
              <a:t>B. </a:t>
            </a:r>
            <a:r>
              <a:rPr lang="zh-CN" altLang="en-US" sz="2800" dirty="0">
                <a:sym typeface="Times New Roman" panose="02020603050405020304" pitchFamily="18" charset="0"/>
              </a:rPr>
              <a:t>影响占据几率</a:t>
            </a:r>
            <a:endParaRPr lang="en-US" altLang="zh-CN" sz="2800" dirty="0">
              <a:sym typeface="Times New Roman" panose="02020603050405020304" pitchFamily="18" charset="0"/>
            </a:endParaRPr>
          </a:p>
          <a:p>
            <a:pPr marL="989013" indent="-989013" eaLnBrk="1" hangingPunct="1">
              <a:buFont typeface="Verdana" panose="020B0604030504040204" pitchFamily="34" charset="0"/>
              <a:buNone/>
              <a:defRPr/>
            </a:pPr>
            <a:endParaRPr lang="zh-CN" altLang="en-US" sz="2800" dirty="0">
              <a:sym typeface="Times New Roman" panose="02020603050405020304" pitchFamily="18" charset="0"/>
            </a:endParaRPr>
          </a:p>
          <a:p>
            <a:pPr eaLnBrk="1" hangingPunct="1">
              <a:buFont typeface="Arial" panose="020B0604020202020204" pitchFamily="34" charset="0"/>
              <a:buChar char="•"/>
              <a:defRPr/>
            </a:pPr>
            <a:r>
              <a:rPr lang="en-US" altLang="zh-CN" sz="2800" dirty="0">
                <a:solidFill>
                  <a:srgbClr val="006600"/>
                </a:solidFill>
                <a:sym typeface="Times New Roman" panose="02020603050405020304" pitchFamily="18" charset="0"/>
              </a:rPr>
              <a:t>2. E</a:t>
            </a:r>
            <a:r>
              <a:rPr lang="en-US" altLang="zh-CN" sz="2800" baseline="-16000" dirty="0">
                <a:solidFill>
                  <a:srgbClr val="006600"/>
                </a:solidFill>
                <a:sym typeface="Times New Roman" panose="02020603050405020304" pitchFamily="18" charset="0"/>
              </a:rPr>
              <a:t>F</a:t>
            </a:r>
            <a:r>
              <a:rPr lang="zh-CN" altLang="en-US" sz="2800" dirty="0">
                <a:solidFill>
                  <a:srgbClr val="006600"/>
                </a:solidFill>
                <a:sym typeface="Times New Roman" panose="02020603050405020304" pitchFamily="18" charset="0"/>
              </a:rPr>
              <a:t>在能带中的相对位置</a:t>
            </a:r>
            <a:endParaRPr lang="en-US" altLang="zh-CN" sz="2800" dirty="0">
              <a:solidFill>
                <a:srgbClr val="006600"/>
              </a:solidFill>
              <a:sym typeface="Times New Roman" panose="02020603050405020304" pitchFamily="18" charset="0"/>
            </a:endParaRPr>
          </a:p>
        </p:txBody>
      </p:sp>
      <p:sp>
        <p:nvSpPr>
          <p:cNvPr id="25603" name="Rectangle 3">
            <a:extLst>
              <a:ext uri="{FF2B5EF4-FFF2-40B4-BE49-F238E27FC236}">
                <a16:creationId xmlns:a16="http://schemas.microsoft.com/office/drawing/2014/main" id="{C9532C66-C107-46B1-A665-115A4E91E52B}"/>
              </a:ext>
            </a:extLst>
          </p:cNvPr>
          <p:cNvSpPr>
            <a:spLocks noChangeArrowheads="1"/>
          </p:cNvSpPr>
          <p:nvPr/>
        </p:nvSpPr>
        <p:spPr bwMode="auto">
          <a:xfrm>
            <a:off x="395288" y="765175"/>
            <a:ext cx="8424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200" dirty="0">
                <a:solidFill>
                  <a:srgbClr val="FF3300"/>
                </a:solidFill>
                <a:sym typeface="Times New Roman" panose="02020603050405020304" pitchFamily="18" charset="0"/>
              </a:rPr>
              <a:t>（</a:t>
            </a:r>
            <a:r>
              <a:rPr lang="en-US" altLang="zh-CN" sz="3200" dirty="0">
                <a:solidFill>
                  <a:srgbClr val="FF3300"/>
                </a:solidFill>
                <a:sym typeface="Times New Roman" panose="02020603050405020304" pitchFamily="18" charset="0"/>
              </a:rPr>
              <a:t>2</a:t>
            </a:r>
            <a:r>
              <a:rPr lang="zh-CN" altLang="en-US" sz="3200" dirty="0">
                <a:solidFill>
                  <a:srgbClr val="FF3300"/>
                </a:solidFill>
                <a:sym typeface="Times New Roman" panose="02020603050405020304" pitchFamily="18" charset="0"/>
              </a:rPr>
              <a:t>）影响因素的特点</a:t>
            </a:r>
            <a:r>
              <a:rPr lang="zh-CN" altLang="en-US" sz="2800" dirty="0">
                <a:solidFill>
                  <a:srgbClr val="0000FF"/>
                </a:solidFill>
                <a:sym typeface="Times New Roman" panose="02020603050405020304" pitchFamily="18" charset="0"/>
              </a:rPr>
              <a:t>（与占据几率影响因素一样）</a:t>
            </a:r>
            <a:endParaRPr lang="zh-CN" altLang="en-US" sz="3600" dirty="0">
              <a:solidFill>
                <a:srgbClr val="FF3300"/>
              </a:solidFill>
              <a:sym typeface="Times New Roman" panose="02020603050405020304" pitchFamily="18" charset="0"/>
            </a:endParaRPr>
          </a:p>
        </p:txBody>
      </p:sp>
      <p:graphicFrame>
        <p:nvGraphicFramePr>
          <p:cNvPr id="25604" name="Object 6">
            <a:extLst>
              <a:ext uri="{FF2B5EF4-FFF2-40B4-BE49-F238E27FC236}">
                <a16:creationId xmlns:a16="http://schemas.microsoft.com/office/drawing/2014/main" id="{FAFE09A2-D63D-43D0-A306-4BB2E8B16208}"/>
              </a:ext>
            </a:extLst>
          </p:cNvPr>
          <p:cNvGraphicFramePr>
            <a:graphicFrameLocks noChangeAspect="1"/>
          </p:cNvGraphicFramePr>
          <p:nvPr/>
        </p:nvGraphicFramePr>
        <p:xfrm>
          <a:off x="6269038" y="2420938"/>
          <a:ext cx="2190750" cy="777875"/>
        </p:xfrm>
        <a:graphic>
          <a:graphicData uri="http://schemas.openxmlformats.org/presentationml/2006/ole">
            <mc:AlternateContent xmlns:mc="http://schemas.openxmlformats.org/markup-compatibility/2006">
              <mc:Choice xmlns:v="urn:schemas-microsoft-com:vml" Requires="v">
                <p:oleObj spid="_x0000_s189498" r:id="rId3" imgW="1308100" imgH="469900" progId="Equation.3">
                  <p:embed/>
                </p:oleObj>
              </mc:Choice>
              <mc:Fallback>
                <p:oleObj r:id="rId3" imgW="1308100" imgH="469900" progId="Equation.3">
                  <p:embed/>
                  <p:pic>
                    <p:nvPicPr>
                      <p:cNvPr id="25604" name="Object 6">
                        <a:extLst>
                          <a:ext uri="{FF2B5EF4-FFF2-40B4-BE49-F238E27FC236}">
                            <a16:creationId xmlns:a16="http://schemas.microsoft.com/office/drawing/2014/main" id="{FAFE09A2-D63D-43D0-A306-4BB2E8B16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038" y="2420938"/>
                        <a:ext cx="21907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9">
            <a:extLst>
              <a:ext uri="{FF2B5EF4-FFF2-40B4-BE49-F238E27FC236}">
                <a16:creationId xmlns:a16="http://schemas.microsoft.com/office/drawing/2014/main" id="{BC9F1545-AD81-422B-82C3-F1B3729C045B}"/>
              </a:ext>
            </a:extLst>
          </p:cNvPr>
          <p:cNvGraphicFramePr>
            <a:graphicFrameLocks noChangeAspect="1"/>
          </p:cNvGraphicFramePr>
          <p:nvPr/>
        </p:nvGraphicFramePr>
        <p:xfrm>
          <a:off x="6269038" y="3308350"/>
          <a:ext cx="2193925" cy="768350"/>
        </p:xfrm>
        <a:graphic>
          <a:graphicData uri="http://schemas.openxmlformats.org/presentationml/2006/ole">
            <mc:AlternateContent xmlns:mc="http://schemas.openxmlformats.org/markup-compatibility/2006">
              <mc:Choice xmlns:v="urn:schemas-microsoft-com:vml" Requires="v">
                <p:oleObj spid="_x0000_s189499" r:id="rId5" imgW="1863860" imgH="669542" progId="Equation.3">
                  <p:embed/>
                </p:oleObj>
              </mc:Choice>
              <mc:Fallback>
                <p:oleObj r:id="rId5" imgW="1863860" imgH="669542" progId="Equation.3">
                  <p:embed/>
                  <p:pic>
                    <p:nvPicPr>
                      <p:cNvPr id="25605" name="Object 9">
                        <a:extLst>
                          <a:ext uri="{FF2B5EF4-FFF2-40B4-BE49-F238E27FC236}">
                            <a16:creationId xmlns:a16="http://schemas.microsoft.com/office/drawing/2014/main" id="{BC9F1545-AD81-422B-82C3-F1B3729C04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9038" y="3308350"/>
                        <a:ext cx="21939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5211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C3877551-7331-44A9-A075-D988CAA63C33}"/>
              </a:ext>
            </a:extLst>
          </p:cNvPr>
          <p:cNvSpPr>
            <a:spLocks noChangeArrowheads="1"/>
          </p:cNvSpPr>
          <p:nvPr/>
        </p:nvSpPr>
        <p:spPr bwMode="auto">
          <a:xfrm>
            <a:off x="320561" y="2060848"/>
            <a:ext cx="834707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268288" indent="-2682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在热平衡状态，在半导体中存在着两个过程：</a:t>
            </a:r>
          </a:p>
          <a:p>
            <a:pPr eaLnBrk="1" hangingPunct="1">
              <a:lnSpc>
                <a:spcPct val="13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载流子的</a:t>
            </a:r>
            <a:r>
              <a:rPr lang="zh-CN" altLang="en-US" sz="2200" dirty="0">
                <a:solidFill>
                  <a:schemeClr val="accent2"/>
                </a:solidFill>
                <a:sym typeface="Times New Roman" panose="02020603050405020304" pitchFamily="18" charset="0"/>
              </a:rPr>
              <a:t>产生</a:t>
            </a:r>
            <a:r>
              <a:rPr lang="en-US" altLang="zh-CN" sz="2200" dirty="0">
                <a:solidFill>
                  <a:schemeClr val="tx1"/>
                </a:solidFill>
                <a:sym typeface="Times New Roman" panose="02020603050405020304" pitchFamily="18" charset="0"/>
              </a:rPr>
              <a:t>——</a:t>
            </a:r>
            <a:r>
              <a:rPr lang="zh-CN" altLang="en-US" sz="2200" dirty="0">
                <a:solidFill>
                  <a:schemeClr val="tx1"/>
                </a:solidFill>
                <a:sym typeface="Times New Roman" panose="02020603050405020304" pitchFamily="18" charset="0"/>
              </a:rPr>
              <a:t>价带电子跃迁到导带</a:t>
            </a:r>
          </a:p>
          <a:p>
            <a:pPr eaLnBrk="1" hangingPunct="1">
              <a:lnSpc>
                <a:spcPct val="13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载流子的</a:t>
            </a:r>
            <a:r>
              <a:rPr lang="zh-CN" altLang="en-US" sz="2200" dirty="0">
                <a:solidFill>
                  <a:schemeClr val="accent2"/>
                </a:solidFill>
                <a:sym typeface="Times New Roman" panose="02020603050405020304" pitchFamily="18" charset="0"/>
              </a:rPr>
              <a:t>复合</a:t>
            </a:r>
            <a:r>
              <a:rPr lang="en-US" altLang="zh-CN" sz="2200" dirty="0">
                <a:solidFill>
                  <a:schemeClr val="tx1"/>
                </a:solidFill>
                <a:sym typeface="Times New Roman" panose="02020603050405020304" pitchFamily="18" charset="0"/>
              </a:rPr>
              <a:t>——</a:t>
            </a:r>
            <a:r>
              <a:rPr lang="zh-CN" altLang="en-US" sz="2200" dirty="0">
                <a:solidFill>
                  <a:schemeClr val="tx1"/>
                </a:solidFill>
                <a:sym typeface="Times New Roman" panose="02020603050405020304" pitchFamily="18" charset="0"/>
              </a:rPr>
              <a:t>导带电子跃迁到价带并与空穴复合</a:t>
            </a:r>
          </a:p>
          <a:p>
            <a:pPr eaLnBrk="1" hangingPunct="1">
              <a:lnSpc>
                <a:spcPct val="13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载流子产生与复合的</a:t>
            </a:r>
            <a:r>
              <a:rPr lang="zh-CN" altLang="en-US" sz="2200" dirty="0">
                <a:solidFill>
                  <a:schemeClr val="accent2"/>
                </a:solidFill>
                <a:sym typeface="Times New Roman" panose="02020603050405020304" pitchFamily="18" charset="0"/>
              </a:rPr>
              <a:t>动态平衡</a:t>
            </a:r>
            <a:r>
              <a:rPr lang="zh-CN" altLang="en-US" sz="2200" dirty="0">
                <a:solidFill>
                  <a:schemeClr val="tx1"/>
                </a:solidFill>
                <a:sym typeface="Times New Roman" panose="02020603050405020304" pitchFamily="18" charset="0"/>
              </a:rPr>
              <a:t>使导带电子和价带空穴的数量稳定。</a:t>
            </a:r>
          </a:p>
          <a:p>
            <a:pPr eaLnBrk="1" hangingPunct="1">
              <a:lnSpc>
                <a:spcPct val="130000"/>
              </a:lnSpc>
              <a:spcBef>
                <a:spcPct val="0"/>
              </a:spcBef>
              <a:buClrTx/>
              <a:buFont typeface="Wingdings" panose="05000000000000000000" pitchFamily="2" charset="2"/>
              <a:buChar char="Ø"/>
            </a:pPr>
            <a:endParaRPr lang="en-US" altLang="zh-CN" sz="2200" dirty="0">
              <a:solidFill>
                <a:schemeClr val="tx1"/>
              </a:solidFill>
              <a:sym typeface="Times New Roman" panose="02020603050405020304" pitchFamily="18" charset="0"/>
            </a:endParaRPr>
          </a:p>
        </p:txBody>
      </p:sp>
      <p:sp>
        <p:nvSpPr>
          <p:cNvPr id="8195" name="Rectangle 10">
            <a:extLst>
              <a:ext uri="{FF2B5EF4-FFF2-40B4-BE49-F238E27FC236}">
                <a16:creationId xmlns:a16="http://schemas.microsoft.com/office/drawing/2014/main" id="{64F96D33-653F-4EBA-BD16-074839579305}"/>
              </a:ext>
            </a:extLst>
          </p:cNvPr>
          <p:cNvSpPr>
            <a:spLocks noChangeArrowheads="1"/>
          </p:cNvSpPr>
          <p:nvPr/>
        </p:nvSpPr>
        <p:spPr bwMode="auto">
          <a:xfrm>
            <a:off x="179512" y="1340768"/>
            <a:ext cx="7610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400" dirty="0">
                <a:solidFill>
                  <a:schemeClr val="tx1"/>
                </a:solidFill>
                <a:sym typeface="Times New Roman" panose="02020603050405020304" pitchFamily="18" charset="0"/>
              </a:rPr>
              <a:t>讨论</a:t>
            </a:r>
            <a:r>
              <a:rPr lang="zh-CN" altLang="en-US" sz="2400" dirty="0">
                <a:solidFill>
                  <a:schemeClr val="accent2"/>
                </a:solidFill>
                <a:sym typeface="Times New Roman" panose="02020603050405020304" pitchFamily="18" charset="0"/>
              </a:rPr>
              <a:t>热平衡状态</a:t>
            </a:r>
            <a:r>
              <a:rPr lang="zh-CN" altLang="en-US" sz="2400" dirty="0">
                <a:solidFill>
                  <a:schemeClr val="tx1"/>
                </a:solidFill>
                <a:sym typeface="Times New Roman" panose="02020603050405020304" pitchFamily="18" charset="0"/>
              </a:rPr>
              <a:t>下电子、空穴在导带和价带中的浓度。</a:t>
            </a:r>
          </a:p>
        </p:txBody>
      </p:sp>
      <p:sp>
        <p:nvSpPr>
          <p:cNvPr id="8196" name="Rectangle 11">
            <a:extLst>
              <a:ext uri="{FF2B5EF4-FFF2-40B4-BE49-F238E27FC236}">
                <a16:creationId xmlns:a16="http://schemas.microsoft.com/office/drawing/2014/main" id="{2088D0D1-42D9-4C38-9E8C-428DDD4A3439}"/>
              </a:ext>
            </a:extLst>
          </p:cNvPr>
          <p:cNvSpPr>
            <a:spLocks noChangeArrowheads="1"/>
          </p:cNvSpPr>
          <p:nvPr/>
        </p:nvSpPr>
        <p:spPr bwMode="auto">
          <a:xfrm>
            <a:off x="323850" y="4149080"/>
            <a:ext cx="88201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ClrTx/>
              <a:buFontTx/>
              <a:buNone/>
            </a:pPr>
            <a:r>
              <a:rPr lang="zh-CN" altLang="en-US" sz="2200" dirty="0">
                <a:solidFill>
                  <a:schemeClr val="accent2"/>
                </a:solidFill>
                <a:sym typeface="Times New Roman" panose="02020603050405020304" pitchFamily="18" charset="0"/>
              </a:rPr>
              <a:t>思路：</a:t>
            </a:r>
            <a:r>
              <a:rPr lang="zh-CN" altLang="en-US" sz="2200" dirty="0">
                <a:solidFill>
                  <a:schemeClr val="tx1"/>
                </a:solidFill>
                <a:sym typeface="Times New Roman" panose="02020603050405020304" pitchFamily="18" charset="0"/>
              </a:rPr>
              <a:t>对载流子浓度的计算需要用了解两点：</a:t>
            </a:r>
          </a:p>
          <a:p>
            <a:pPr eaLnBrk="1" hangingPunct="1">
              <a:lnSpc>
                <a:spcPct val="14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状态密度</a:t>
            </a:r>
            <a:r>
              <a:rPr lang="en-US" altLang="zh-CN" sz="2200" i="1" dirty="0" err="1">
                <a:solidFill>
                  <a:schemeClr val="tx1"/>
                </a:solidFill>
                <a:sym typeface="Times New Roman" panose="02020603050405020304" pitchFamily="18" charset="0"/>
              </a:rPr>
              <a:t>g</a:t>
            </a:r>
            <a:r>
              <a:rPr lang="en-US" altLang="zh-CN" sz="2200" i="1" baseline="-25000" dirty="0" err="1">
                <a:solidFill>
                  <a:schemeClr val="tx1"/>
                </a:solidFill>
                <a:sym typeface="Times New Roman" panose="02020603050405020304" pitchFamily="18" charset="0"/>
              </a:rPr>
              <a:t>C</a:t>
            </a:r>
            <a:r>
              <a:rPr lang="en-US" altLang="zh-CN" sz="2200" i="1" dirty="0">
                <a:solidFill>
                  <a:schemeClr val="tx1"/>
                </a:solidFill>
                <a:sym typeface="Times New Roman" panose="02020603050405020304" pitchFamily="18" charset="0"/>
              </a:rPr>
              <a:t>(E)</a:t>
            </a:r>
            <a:r>
              <a:rPr lang="zh-CN" altLang="en-US" sz="2200" i="1" dirty="0">
                <a:solidFill>
                  <a:schemeClr val="tx1"/>
                </a:solidFill>
                <a:sym typeface="Times New Roman" panose="02020603050405020304" pitchFamily="18" charset="0"/>
              </a:rPr>
              <a:t>、</a:t>
            </a:r>
            <a:r>
              <a:rPr lang="en-US" altLang="zh-CN" sz="2200" i="1" dirty="0" err="1">
                <a:solidFill>
                  <a:schemeClr val="tx1"/>
                </a:solidFill>
                <a:sym typeface="Times New Roman" panose="02020603050405020304" pitchFamily="18" charset="0"/>
              </a:rPr>
              <a:t>g</a:t>
            </a:r>
            <a:r>
              <a:rPr lang="en-US" altLang="zh-CN" sz="2200" i="1" baseline="-25000" dirty="0" err="1">
                <a:solidFill>
                  <a:schemeClr val="tx1"/>
                </a:solidFill>
                <a:sym typeface="Times New Roman" panose="02020603050405020304" pitchFamily="18" charset="0"/>
              </a:rPr>
              <a:t>V</a:t>
            </a:r>
            <a:r>
              <a:rPr lang="en-US" altLang="zh-CN" sz="2200" i="1" dirty="0">
                <a:solidFill>
                  <a:schemeClr val="tx1"/>
                </a:solidFill>
                <a:sym typeface="Times New Roman" panose="02020603050405020304" pitchFamily="18" charset="0"/>
              </a:rPr>
              <a:t>(E)</a:t>
            </a:r>
            <a:r>
              <a:rPr lang="zh-CN" altLang="en-US" sz="2200" dirty="0">
                <a:solidFill>
                  <a:schemeClr val="tx1"/>
                </a:solidFill>
                <a:sym typeface="Times New Roman" panose="02020603050405020304" pitchFamily="18" charset="0"/>
              </a:rPr>
              <a:t>：单位晶体体积内，能带中单位能量间隔中允许的载流子状态（量子态）数目</a:t>
            </a:r>
          </a:p>
          <a:p>
            <a:pPr eaLnBrk="1" hangingPunct="1">
              <a:lnSpc>
                <a:spcPct val="14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统计分布函数</a:t>
            </a:r>
            <a:r>
              <a:rPr lang="en-US" altLang="zh-CN" sz="2200" i="1" dirty="0">
                <a:solidFill>
                  <a:schemeClr val="tx1"/>
                </a:solidFill>
                <a:sym typeface="Times New Roman" panose="02020603050405020304" pitchFamily="18" charset="0"/>
              </a:rPr>
              <a:t>f(E)</a:t>
            </a:r>
            <a:r>
              <a:rPr lang="zh-CN" altLang="en-US" sz="2200" dirty="0">
                <a:solidFill>
                  <a:schemeClr val="tx1"/>
                </a:solidFill>
                <a:sym typeface="Times New Roman" panose="02020603050405020304" pitchFamily="18" charset="0"/>
              </a:rPr>
              <a:t>、</a:t>
            </a:r>
            <a:r>
              <a:rPr lang="en-US" altLang="zh-CN" sz="2200" dirty="0">
                <a:solidFill>
                  <a:schemeClr val="tx1"/>
                </a:solidFill>
                <a:sym typeface="Times New Roman" panose="02020603050405020304" pitchFamily="18" charset="0"/>
              </a:rPr>
              <a:t>1</a:t>
            </a:r>
            <a:r>
              <a:rPr lang="en-US" altLang="zh-CN" sz="2200" i="1" dirty="0">
                <a:solidFill>
                  <a:schemeClr val="tx1"/>
                </a:solidFill>
                <a:sym typeface="Times New Roman" panose="02020603050405020304" pitchFamily="18" charset="0"/>
              </a:rPr>
              <a:t>-f(E)</a:t>
            </a:r>
            <a:r>
              <a:rPr lang="en-US" altLang="zh-CN" sz="2200" dirty="0">
                <a:solidFill>
                  <a:schemeClr val="tx1"/>
                </a:solidFill>
                <a:sym typeface="Times New Roman" panose="02020603050405020304" pitchFamily="18" charset="0"/>
              </a:rPr>
              <a:t> </a:t>
            </a:r>
            <a:r>
              <a:rPr lang="zh-CN" altLang="en-US" sz="2200" dirty="0">
                <a:solidFill>
                  <a:schemeClr val="tx1"/>
                </a:solidFill>
                <a:sym typeface="Times New Roman" panose="02020603050405020304" pitchFamily="18" charset="0"/>
              </a:rPr>
              <a:t>：载流子占据这些在允许状态的概率</a:t>
            </a:r>
          </a:p>
          <a:p>
            <a:pPr eaLnBrk="1" hangingPunct="1">
              <a:lnSpc>
                <a:spcPct val="140000"/>
              </a:lnSpc>
              <a:spcBef>
                <a:spcPct val="0"/>
              </a:spcBef>
              <a:buClrTx/>
              <a:buFont typeface="Wingdings" panose="05000000000000000000" pitchFamily="2" charset="2"/>
              <a:buChar char="Ø"/>
            </a:pPr>
            <a:r>
              <a:rPr lang="zh-CN" altLang="en-US" sz="2200" dirty="0">
                <a:solidFill>
                  <a:schemeClr val="tx1"/>
                </a:solidFill>
                <a:sym typeface="Times New Roman" panose="02020603050405020304" pitchFamily="18" charset="0"/>
              </a:rPr>
              <a:t>载流子的浓度为两者的乘积。</a:t>
            </a:r>
          </a:p>
        </p:txBody>
      </p:sp>
      <p:sp>
        <p:nvSpPr>
          <p:cNvPr id="5" name="Rectangle 2">
            <a:extLst>
              <a:ext uri="{FF2B5EF4-FFF2-40B4-BE49-F238E27FC236}">
                <a16:creationId xmlns:a16="http://schemas.microsoft.com/office/drawing/2014/main" id="{E0CDB728-8B68-41B4-B0F2-1108950FD860}"/>
              </a:ext>
            </a:extLst>
          </p:cNvPr>
          <p:cNvSpPr txBox="1">
            <a:spLocks noChangeArrowheads="1"/>
          </p:cNvSpPr>
          <p:nvPr/>
        </p:nvSpPr>
        <p:spPr>
          <a:xfrm>
            <a:off x="320561" y="332656"/>
            <a:ext cx="8404225" cy="8715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1.3 </a:t>
            </a:r>
            <a:r>
              <a:rPr lang="zh-CN" altLang="en-US" dirty="0"/>
              <a:t>本征半导体与本征载流子浓度</a:t>
            </a:r>
            <a:br>
              <a:rPr lang="zh-CN" altLang="en-US" dirty="0"/>
            </a:br>
            <a:endParaRPr lang="zh-CN" altLang="en-US" sz="3600" dirty="0"/>
          </a:p>
        </p:txBody>
      </p:sp>
    </p:spTree>
    <p:extLst>
      <p:ext uri="{BB962C8B-B14F-4D97-AF65-F5344CB8AC3E}">
        <p14:creationId xmlns:p14="http://schemas.microsoft.com/office/powerpoint/2010/main" val="425193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2">
            <a:extLst>
              <a:ext uri="{FF2B5EF4-FFF2-40B4-BE49-F238E27FC236}">
                <a16:creationId xmlns:a16="http://schemas.microsoft.com/office/drawing/2014/main" id="{5F37A3AC-A766-4FC9-94C7-65AB3B51608A}"/>
              </a:ext>
            </a:extLst>
          </p:cNvPr>
          <p:cNvSpPr>
            <a:spLocks noChangeArrowheads="1"/>
          </p:cNvSpPr>
          <p:nvPr/>
        </p:nvSpPr>
        <p:spPr bwMode="auto">
          <a:xfrm>
            <a:off x="795338" y="4406900"/>
            <a:ext cx="7377112" cy="1873250"/>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sz="3200">
              <a:solidFill>
                <a:schemeClr val="tx1"/>
              </a:solidFill>
              <a:sym typeface="Times New Roman" panose="02020603050405020304" pitchFamily="18" charset="0"/>
            </a:endParaRPr>
          </a:p>
        </p:txBody>
      </p:sp>
      <p:sp>
        <p:nvSpPr>
          <p:cNvPr id="26627" name="Rectangle 2">
            <a:extLst>
              <a:ext uri="{FF2B5EF4-FFF2-40B4-BE49-F238E27FC236}">
                <a16:creationId xmlns:a16="http://schemas.microsoft.com/office/drawing/2014/main" id="{AE35318C-EB79-4BBC-A5EC-E171DCF66EFE}"/>
              </a:ext>
            </a:extLst>
          </p:cNvPr>
          <p:cNvSpPr>
            <a:spLocks noChangeArrowheads="1"/>
          </p:cNvSpPr>
          <p:nvPr/>
        </p:nvSpPr>
        <p:spPr bwMode="auto">
          <a:xfrm>
            <a:off x="971550" y="1412875"/>
            <a:ext cx="6626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chemeClr val="tx1"/>
                </a:solidFill>
                <a:sym typeface="Times New Roman" panose="02020603050405020304" pitchFamily="18" charset="0"/>
              </a:rPr>
              <a:t>硅、锗在室温（</a:t>
            </a:r>
            <a:r>
              <a:rPr lang="en-US" altLang="zh-CN" sz="2400">
                <a:solidFill>
                  <a:schemeClr val="tx1"/>
                </a:solidFill>
                <a:sym typeface="Times New Roman" panose="02020603050405020304" pitchFamily="18" charset="0"/>
              </a:rPr>
              <a:t>300K</a:t>
            </a:r>
            <a:r>
              <a:rPr lang="zh-CN" altLang="en-US" sz="2400">
                <a:solidFill>
                  <a:schemeClr val="tx1"/>
                </a:solidFill>
                <a:sym typeface="Times New Roman" panose="02020603050405020304" pitchFamily="18" charset="0"/>
              </a:rPr>
              <a:t>）下的有效状态密度：</a:t>
            </a:r>
          </a:p>
        </p:txBody>
      </p:sp>
      <p:sp>
        <p:nvSpPr>
          <p:cNvPr id="26628" name="Rectangle 3">
            <a:extLst>
              <a:ext uri="{FF2B5EF4-FFF2-40B4-BE49-F238E27FC236}">
                <a16:creationId xmlns:a16="http://schemas.microsoft.com/office/drawing/2014/main" id="{2B79463A-E050-4EE0-A30F-1F79B8C3DADA}"/>
              </a:ext>
            </a:extLst>
          </p:cNvPr>
          <p:cNvSpPr>
            <a:spLocks noChangeArrowheads="1"/>
          </p:cNvSpPr>
          <p:nvPr/>
        </p:nvSpPr>
        <p:spPr bwMode="auto">
          <a:xfrm>
            <a:off x="1044575" y="4678363"/>
            <a:ext cx="2509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rgbClr val="FF3300"/>
                </a:solidFill>
                <a:sym typeface="Times New Roman" panose="02020603050405020304" pitchFamily="18" charset="0"/>
              </a:rPr>
              <a:t>再次强调注意：</a:t>
            </a:r>
            <a:endParaRPr lang="zh-CN" altLang="en-US" b="0">
              <a:solidFill>
                <a:schemeClr val="tx1"/>
              </a:solidFill>
              <a:sym typeface="Times New Roman" panose="02020603050405020304" pitchFamily="18" charset="0"/>
            </a:endParaRPr>
          </a:p>
        </p:txBody>
      </p:sp>
      <p:sp>
        <p:nvSpPr>
          <p:cNvPr id="26629" name="Rectangle 4">
            <a:extLst>
              <a:ext uri="{FF2B5EF4-FFF2-40B4-BE49-F238E27FC236}">
                <a16:creationId xmlns:a16="http://schemas.microsoft.com/office/drawing/2014/main" id="{D2CA529D-10BC-473E-A0B8-5CEB826B2230}"/>
              </a:ext>
            </a:extLst>
          </p:cNvPr>
          <p:cNvSpPr>
            <a:spLocks noChangeArrowheads="1"/>
          </p:cNvSpPr>
          <p:nvPr/>
        </p:nvSpPr>
        <p:spPr bwMode="auto">
          <a:xfrm>
            <a:off x="468313" y="549275"/>
            <a:ext cx="6553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chemeClr val="tx1"/>
                </a:solidFill>
                <a:sym typeface="Times New Roman" panose="02020603050405020304" pitchFamily="18" charset="0"/>
              </a:rPr>
              <a:t>各常见半导体中的有效状态密度：</a:t>
            </a:r>
          </a:p>
        </p:txBody>
      </p:sp>
      <p:graphicFrame>
        <p:nvGraphicFramePr>
          <p:cNvPr id="125959" name="Group 7">
            <a:extLst>
              <a:ext uri="{FF2B5EF4-FFF2-40B4-BE49-F238E27FC236}">
                <a16:creationId xmlns:a16="http://schemas.microsoft.com/office/drawing/2014/main" id="{C4C1DFED-C375-43BD-9358-DB584A976879}"/>
              </a:ext>
            </a:extLst>
          </p:cNvPr>
          <p:cNvGraphicFramePr>
            <a:graphicFrameLocks noGrp="1"/>
          </p:cNvGraphicFramePr>
          <p:nvPr>
            <p:ph/>
          </p:nvPr>
        </p:nvGraphicFramePr>
        <p:xfrm>
          <a:off x="827088" y="2205038"/>
          <a:ext cx="7056437" cy="1189038"/>
        </p:xfrm>
        <a:graphic>
          <a:graphicData uri="http://schemas.openxmlformats.org/drawingml/2006/table">
            <a:tbl>
              <a:tblPr/>
              <a:tblGrid>
                <a:gridCol w="1765300">
                  <a:extLst>
                    <a:ext uri="{9D8B030D-6E8A-4147-A177-3AD203B41FA5}">
                      <a16:colId xmlns:a16="http://schemas.microsoft.com/office/drawing/2014/main" val="1476922634"/>
                    </a:ext>
                  </a:extLst>
                </a:gridCol>
                <a:gridCol w="1763712">
                  <a:extLst>
                    <a:ext uri="{9D8B030D-6E8A-4147-A177-3AD203B41FA5}">
                      <a16:colId xmlns:a16="http://schemas.microsoft.com/office/drawing/2014/main" val="2891074420"/>
                    </a:ext>
                  </a:extLst>
                </a:gridCol>
                <a:gridCol w="1763713">
                  <a:extLst>
                    <a:ext uri="{9D8B030D-6E8A-4147-A177-3AD203B41FA5}">
                      <a16:colId xmlns:a16="http://schemas.microsoft.com/office/drawing/2014/main" val="3549311557"/>
                    </a:ext>
                  </a:extLst>
                </a:gridCol>
                <a:gridCol w="1763712">
                  <a:extLst>
                    <a:ext uri="{9D8B030D-6E8A-4147-A177-3AD203B41FA5}">
                      <a16:colId xmlns:a16="http://schemas.microsoft.com/office/drawing/2014/main" val="534918424"/>
                    </a:ext>
                  </a:extLst>
                </a:gridCol>
              </a:tblGrid>
              <a:tr h="3963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硅</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锗</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砷化镓</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8753593"/>
                  </a:ext>
                </a:extLst>
              </a:tr>
              <a:tr h="396346">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(cm</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2.81×</a:t>
                      </a:r>
                      <a:r>
                        <a:rPr kumimoji="0" lang="en-US" altLang="zh-CN" sz="2000" b="0" i="0" u="none" strike="noStrike" cap="none" normalizeH="0" baseline="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1.02×</a:t>
                      </a:r>
                      <a:r>
                        <a:rPr kumimoji="0" lang="en-US" altLang="zh-CN" sz="2000" b="0" i="0" u="none" strike="noStrike" cap="none" normalizeH="0" baseline="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4.35×</a:t>
                      </a:r>
                      <a:r>
                        <a:rPr kumimoji="0" lang="en-US" altLang="zh-CN" sz="2000" b="0" i="0" u="none" strike="noStrike" cap="none" normalizeH="0" baseline="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17</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4637835"/>
                  </a:ext>
                </a:extLst>
              </a:tr>
              <a:tr h="396346">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(cm</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1.83×</a:t>
                      </a:r>
                      <a:r>
                        <a:rPr kumimoji="0" lang="en-US" altLang="zh-CN" sz="2000" b="0" i="0" u="none" strike="noStrike" cap="none" normalizeH="0" baseline="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19</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5.64×</a:t>
                      </a:r>
                      <a:r>
                        <a:rPr kumimoji="0" lang="en-US" altLang="zh-CN" sz="2000" b="0" i="0" u="none" strike="noStrike" cap="none" normalizeH="0" baseline="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7.57×</a:t>
                      </a:r>
                      <a:r>
                        <a:rPr kumimoji="0" lang="en-US" altLang="zh-CN" sz="2000" b="0"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b="0" i="0" u="none" strike="noStrike" cap="none" normalizeH="0" baseline="30000" dirty="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1551839"/>
                  </a:ext>
                </a:extLst>
              </a:tr>
            </a:tbl>
          </a:graphicData>
        </a:graphic>
      </p:graphicFrame>
      <p:graphicFrame>
        <p:nvGraphicFramePr>
          <p:cNvPr id="26652" name="Object 29">
            <a:extLst>
              <a:ext uri="{FF2B5EF4-FFF2-40B4-BE49-F238E27FC236}">
                <a16:creationId xmlns:a16="http://schemas.microsoft.com/office/drawing/2014/main" id="{62F3BC91-FCE1-4238-AF88-762045DD64A1}"/>
              </a:ext>
            </a:extLst>
          </p:cNvPr>
          <p:cNvGraphicFramePr>
            <a:graphicFrameLocks noChangeAspect="1"/>
          </p:cNvGraphicFramePr>
          <p:nvPr/>
        </p:nvGraphicFramePr>
        <p:xfrm>
          <a:off x="2555875" y="5343525"/>
          <a:ext cx="3384550" cy="774700"/>
        </p:xfrm>
        <a:graphic>
          <a:graphicData uri="http://schemas.openxmlformats.org/presentationml/2006/ole">
            <mc:AlternateContent xmlns:mc="http://schemas.openxmlformats.org/markup-compatibility/2006">
              <mc:Choice xmlns:v="urn:schemas-microsoft-com:vml" Requires="v">
                <p:oleObj spid="_x0000_s190494" name="Equation" r:id="rId3" imgW="1701800" imgH="393700" progId="Equation.DSMT4">
                  <p:embed/>
                </p:oleObj>
              </mc:Choice>
              <mc:Fallback>
                <p:oleObj name="Equation" r:id="rId3" imgW="1701800" imgH="393700" progId="Equation.DSMT4">
                  <p:embed/>
                  <p:pic>
                    <p:nvPicPr>
                      <p:cNvPr id="26652" name="Object 29">
                        <a:extLst>
                          <a:ext uri="{FF2B5EF4-FFF2-40B4-BE49-F238E27FC236}">
                            <a16:creationId xmlns:a16="http://schemas.microsoft.com/office/drawing/2014/main" id="{62F3BC91-FCE1-4238-AF88-762045DD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343525"/>
                        <a:ext cx="33845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53" name="Rectangle 30">
            <a:extLst>
              <a:ext uri="{FF2B5EF4-FFF2-40B4-BE49-F238E27FC236}">
                <a16:creationId xmlns:a16="http://schemas.microsoft.com/office/drawing/2014/main" id="{5BCFC574-7422-477B-8817-840CB13C27D2}"/>
              </a:ext>
            </a:extLst>
          </p:cNvPr>
          <p:cNvSpPr>
            <a:spLocks noChangeArrowheads="1"/>
          </p:cNvSpPr>
          <p:nvPr/>
        </p:nvSpPr>
        <p:spPr bwMode="auto">
          <a:xfrm>
            <a:off x="3298825" y="4656138"/>
            <a:ext cx="4584700" cy="4603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rgbClr val="008000"/>
                </a:solidFill>
                <a:sym typeface="Times New Roman" panose="02020603050405020304" pitchFamily="18" charset="0"/>
              </a:rPr>
              <a:t>有效状态密度和温度紧密相关</a:t>
            </a:r>
            <a:endParaRPr lang="zh-CN" altLang="en-US" sz="2400" b="0">
              <a:solidFill>
                <a:srgbClr val="008000"/>
              </a:solidFill>
              <a:sym typeface="Times New Roman" panose="02020603050405020304" pitchFamily="18" charset="0"/>
            </a:endParaRPr>
          </a:p>
        </p:txBody>
      </p:sp>
    </p:spTree>
    <p:extLst>
      <p:ext uri="{BB962C8B-B14F-4D97-AF65-F5344CB8AC3E}">
        <p14:creationId xmlns:p14="http://schemas.microsoft.com/office/powerpoint/2010/main" val="2536938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F18E0F06-1632-406F-8620-F764C0FD5F2A}"/>
              </a:ext>
            </a:extLst>
          </p:cNvPr>
          <p:cNvSpPr>
            <a:spLocks noChangeArrowheads="1"/>
          </p:cNvSpPr>
          <p:nvPr/>
        </p:nvSpPr>
        <p:spPr bwMode="auto">
          <a:xfrm>
            <a:off x="1239838" y="1144588"/>
            <a:ext cx="6480175" cy="1944687"/>
          </a:xfrm>
          <a:prstGeom prst="rect">
            <a:avLst/>
          </a:prstGeom>
          <a:solidFill>
            <a:srgbClr val="00CCFF">
              <a:alpha val="18823"/>
            </a:srgbClr>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7651" name="Rectangle 2">
            <a:extLst>
              <a:ext uri="{FF2B5EF4-FFF2-40B4-BE49-F238E27FC236}">
                <a16:creationId xmlns:a16="http://schemas.microsoft.com/office/drawing/2014/main" id="{223DCD8C-2872-47AE-B566-FC3F5B68DD99}"/>
              </a:ext>
            </a:extLst>
          </p:cNvPr>
          <p:cNvSpPr>
            <a:spLocks noGrp="1" noChangeArrowheads="1"/>
          </p:cNvSpPr>
          <p:nvPr>
            <p:ph type="title"/>
          </p:nvPr>
        </p:nvSpPr>
        <p:spPr>
          <a:xfrm>
            <a:off x="179388" y="0"/>
            <a:ext cx="8229600" cy="1143000"/>
          </a:xfrm>
          <a:noFill/>
          <a:extLst>
            <a:ext uri="{909E8E84-426E-40DD-AFC4-6F175D3DCCD1}">
              <a14:hiddenFill xmlns:a14="http://schemas.microsoft.com/office/drawing/2010/main">
                <a:solidFill>
                  <a:srgbClr val="008080"/>
                </a:solidFill>
              </a14:hiddenFill>
            </a:ext>
          </a:extLst>
        </p:spPr>
        <p:txBody>
          <a:bodyPr/>
          <a:lstStyle/>
          <a:p>
            <a:pPr eaLnBrk="1" hangingPunct="1"/>
            <a:r>
              <a:rPr lang="zh-CN" altLang="en-US" sz="3200" dirty="0">
                <a:solidFill>
                  <a:srgbClr val="FF0000"/>
                </a:solidFill>
                <a:sym typeface="Times New Roman" panose="02020603050405020304" pitchFamily="18" charset="0"/>
              </a:rPr>
              <a:t>（</a:t>
            </a:r>
            <a:r>
              <a:rPr lang="en-US" altLang="zh-CN" sz="3200" dirty="0">
                <a:solidFill>
                  <a:srgbClr val="FF0000"/>
                </a:solidFill>
                <a:sym typeface="Times New Roman" panose="02020603050405020304" pitchFamily="18" charset="0"/>
              </a:rPr>
              <a:t>3</a:t>
            </a:r>
            <a:r>
              <a:rPr lang="zh-CN" altLang="en-US" sz="3200" dirty="0">
                <a:solidFill>
                  <a:srgbClr val="FF0000"/>
                </a:solidFill>
                <a:sym typeface="Times New Roman" panose="02020603050405020304" pitchFamily="18" charset="0"/>
              </a:rPr>
              <a:t>）</a:t>
            </a:r>
            <a:r>
              <a:rPr lang="en-US" altLang="zh-CN" sz="3200" dirty="0">
                <a:solidFill>
                  <a:srgbClr val="FF0000"/>
                </a:solidFill>
                <a:sym typeface="Times New Roman" panose="02020603050405020304" pitchFamily="18" charset="0"/>
              </a:rPr>
              <a:t> </a:t>
            </a:r>
            <a:r>
              <a:rPr lang="zh-CN" altLang="en-US" sz="3200" dirty="0">
                <a:solidFill>
                  <a:srgbClr val="FF0000"/>
                </a:solidFill>
                <a:sym typeface="Times New Roman" panose="02020603050405020304" pitchFamily="18" charset="0"/>
              </a:rPr>
              <a:t>载流子浓度乘积</a:t>
            </a:r>
            <a:r>
              <a:rPr lang="en-US" altLang="zh-CN" sz="3200" dirty="0">
                <a:solidFill>
                  <a:srgbClr val="FF0000"/>
                </a:solidFill>
                <a:sym typeface="Times New Roman" panose="02020603050405020304" pitchFamily="18" charset="0"/>
              </a:rPr>
              <a:t>n</a:t>
            </a:r>
            <a:r>
              <a:rPr lang="en-US" altLang="zh-CN" sz="3200" baseline="-25000" dirty="0">
                <a:solidFill>
                  <a:srgbClr val="FF0000"/>
                </a:solidFill>
                <a:sym typeface="Times New Roman" panose="02020603050405020304" pitchFamily="18" charset="0"/>
              </a:rPr>
              <a:t>0</a:t>
            </a:r>
            <a:r>
              <a:rPr lang="en-US" altLang="zh-CN" sz="3200" dirty="0">
                <a:solidFill>
                  <a:srgbClr val="FF0000"/>
                </a:solidFill>
                <a:sym typeface="Times New Roman" panose="02020603050405020304" pitchFamily="18" charset="0"/>
              </a:rPr>
              <a:t>p</a:t>
            </a:r>
            <a:r>
              <a:rPr lang="en-US" altLang="zh-CN" sz="3200" baseline="-25000" dirty="0">
                <a:solidFill>
                  <a:srgbClr val="FF0000"/>
                </a:solidFill>
                <a:sym typeface="Times New Roman" panose="02020603050405020304" pitchFamily="18" charset="0"/>
              </a:rPr>
              <a:t>0</a:t>
            </a:r>
          </a:p>
        </p:txBody>
      </p:sp>
      <p:sp>
        <p:nvSpPr>
          <p:cNvPr id="27652" name="Rectangle 3">
            <a:extLst>
              <a:ext uri="{FF2B5EF4-FFF2-40B4-BE49-F238E27FC236}">
                <a16:creationId xmlns:a16="http://schemas.microsoft.com/office/drawing/2014/main" id="{EF47A67F-B263-4C8E-BAE8-2077AF4EA253}"/>
              </a:ext>
            </a:extLst>
          </p:cNvPr>
          <p:cNvSpPr>
            <a:spLocks noGrp="1" noChangeArrowheads="1"/>
          </p:cNvSpPr>
          <p:nvPr>
            <p:ph type="body" idx="1"/>
          </p:nvPr>
        </p:nvSpPr>
        <p:spPr>
          <a:xfrm>
            <a:off x="365125" y="3417359"/>
            <a:ext cx="8229600" cy="1871663"/>
          </a:xfrm>
        </p:spPr>
        <p:txBody>
          <a:bodyPr>
            <a:normAutofit/>
          </a:bodyPr>
          <a:lstStyle/>
          <a:p>
            <a:pPr eaLnBrk="1" hangingPunct="1">
              <a:lnSpc>
                <a:spcPct val="110000"/>
              </a:lnSpc>
              <a:buFont typeface="Wingdings" panose="05000000000000000000" pitchFamily="2" charset="2"/>
              <a:buChar char="Ø"/>
            </a:pPr>
            <a:r>
              <a:rPr lang="zh-CN" altLang="en-US" sz="2400" dirty="0">
                <a:solidFill>
                  <a:srgbClr val="0000FF"/>
                </a:solidFill>
                <a:sym typeface="Times New Roman" panose="02020603050405020304" pitchFamily="18" charset="0"/>
              </a:rPr>
              <a:t>特点：</a:t>
            </a:r>
            <a:r>
              <a:rPr lang="en-US" altLang="zh-CN" sz="2400" dirty="0">
                <a:solidFill>
                  <a:srgbClr val="0000FF"/>
                </a:solidFill>
                <a:sym typeface="Times New Roman" panose="02020603050405020304" pitchFamily="18" charset="0"/>
              </a:rPr>
              <a:t>n</a:t>
            </a:r>
            <a:r>
              <a:rPr lang="en-US" altLang="zh-CN" sz="2400" baseline="-25000" dirty="0">
                <a:solidFill>
                  <a:srgbClr val="0000FF"/>
                </a:solidFill>
                <a:sym typeface="Times New Roman" panose="02020603050405020304" pitchFamily="18" charset="0"/>
              </a:rPr>
              <a:t>0</a:t>
            </a:r>
            <a:r>
              <a:rPr lang="en-US" altLang="zh-CN" sz="2400" dirty="0">
                <a:solidFill>
                  <a:srgbClr val="0000FF"/>
                </a:solidFill>
                <a:sym typeface="Times New Roman" panose="02020603050405020304" pitchFamily="18" charset="0"/>
              </a:rPr>
              <a:t>p</a:t>
            </a:r>
            <a:r>
              <a:rPr lang="en-US" altLang="zh-CN" sz="2400" baseline="-25000" dirty="0">
                <a:solidFill>
                  <a:srgbClr val="0000FF"/>
                </a:solidFill>
                <a:sym typeface="Times New Roman" panose="02020603050405020304" pitchFamily="18" charset="0"/>
              </a:rPr>
              <a:t>0</a:t>
            </a:r>
            <a:r>
              <a:rPr lang="zh-CN" altLang="en-US" sz="2400" dirty="0">
                <a:solidFill>
                  <a:srgbClr val="0000FF"/>
                </a:solidFill>
                <a:sym typeface="Times New Roman" panose="02020603050405020304" pitchFamily="18" charset="0"/>
              </a:rPr>
              <a:t>的乘积只与温度、材料性质有关</a:t>
            </a:r>
            <a:r>
              <a:rPr lang="en-US" altLang="zh-CN" sz="2400" dirty="0">
                <a:solidFill>
                  <a:srgbClr val="FF0000"/>
                </a:solidFill>
                <a:sym typeface="Times New Roman" panose="02020603050405020304" pitchFamily="18" charset="0"/>
              </a:rPr>
              <a:t>(</a:t>
            </a:r>
            <a:r>
              <a:rPr lang="zh-CN" altLang="en-US" sz="2400" dirty="0">
                <a:solidFill>
                  <a:srgbClr val="FF0000"/>
                </a:solidFill>
                <a:sym typeface="Times New Roman" panose="02020603050405020304" pitchFamily="18" charset="0"/>
              </a:rPr>
              <a:t>态密度有效质量、禁带宽度</a:t>
            </a:r>
            <a:r>
              <a:rPr lang="en-US" altLang="zh-CN" sz="2400" dirty="0">
                <a:solidFill>
                  <a:srgbClr val="FF0000"/>
                </a:solidFill>
                <a:sym typeface="Times New Roman" panose="02020603050405020304" pitchFamily="18" charset="0"/>
              </a:rPr>
              <a:t>)</a:t>
            </a:r>
            <a:r>
              <a:rPr lang="zh-CN" altLang="en-US" sz="2400" dirty="0">
                <a:solidFill>
                  <a:srgbClr val="FF0000"/>
                </a:solidFill>
                <a:sym typeface="Times New Roman" panose="02020603050405020304" pitchFamily="18" charset="0"/>
              </a:rPr>
              <a:t>。与杂质含量无关。不同材料，</a:t>
            </a:r>
            <a:r>
              <a:rPr lang="en-US" altLang="zh-CN" sz="2400" i="1" dirty="0" err="1">
                <a:solidFill>
                  <a:srgbClr val="FF0000"/>
                </a:solidFill>
                <a:sym typeface="Times New Roman" panose="02020603050405020304" pitchFamily="18" charset="0"/>
              </a:rPr>
              <a:t>E</a:t>
            </a:r>
            <a:r>
              <a:rPr lang="en-US" altLang="zh-CN" sz="2400" i="1" baseline="-25000" dirty="0" err="1">
                <a:solidFill>
                  <a:srgbClr val="FF0000"/>
                </a:solidFill>
                <a:sym typeface="Times New Roman" panose="02020603050405020304" pitchFamily="18" charset="0"/>
              </a:rPr>
              <a:t>g</a:t>
            </a:r>
            <a:r>
              <a:rPr lang="zh-CN" altLang="en-US" sz="2400" dirty="0">
                <a:solidFill>
                  <a:srgbClr val="FF0000"/>
                </a:solidFill>
                <a:sym typeface="Times New Roman" panose="02020603050405020304" pitchFamily="18" charset="0"/>
              </a:rPr>
              <a:t>不同，</a:t>
            </a:r>
            <a:r>
              <a:rPr lang="en-US" altLang="zh-CN" sz="2400" i="1" dirty="0">
                <a:solidFill>
                  <a:srgbClr val="FF0000"/>
                </a:solidFill>
                <a:sym typeface="Times New Roman" panose="02020603050405020304" pitchFamily="18" charset="0"/>
              </a:rPr>
              <a:t>n</a:t>
            </a:r>
            <a:r>
              <a:rPr lang="en-US" altLang="zh-CN" sz="2400" baseline="-25000" dirty="0">
                <a:solidFill>
                  <a:srgbClr val="FF0000"/>
                </a:solidFill>
                <a:sym typeface="Times New Roman" panose="02020603050405020304" pitchFamily="18" charset="0"/>
              </a:rPr>
              <a:t>0</a:t>
            </a:r>
            <a:r>
              <a:rPr lang="en-US" altLang="zh-CN" sz="2400" i="1" dirty="0">
                <a:solidFill>
                  <a:srgbClr val="FF0000"/>
                </a:solidFill>
                <a:sym typeface="Times New Roman" panose="02020603050405020304" pitchFamily="18" charset="0"/>
              </a:rPr>
              <a:t>p</a:t>
            </a:r>
            <a:r>
              <a:rPr lang="en-US" altLang="zh-CN" sz="2400" baseline="-25000" dirty="0">
                <a:solidFill>
                  <a:srgbClr val="FF0000"/>
                </a:solidFill>
                <a:sym typeface="Times New Roman" panose="02020603050405020304" pitchFamily="18" charset="0"/>
              </a:rPr>
              <a:t>0</a:t>
            </a:r>
            <a:r>
              <a:rPr lang="zh-CN" altLang="en-US" sz="2400" dirty="0">
                <a:solidFill>
                  <a:srgbClr val="FF0000"/>
                </a:solidFill>
                <a:sym typeface="Times New Roman" panose="02020603050405020304" pitchFamily="18" charset="0"/>
              </a:rPr>
              <a:t>也不同。对某种半导体，一定温度下， </a:t>
            </a:r>
            <a:r>
              <a:rPr lang="en-US" altLang="zh-CN" sz="2400" i="1" dirty="0">
                <a:solidFill>
                  <a:srgbClr val="FF0000"/>
                </a:solidFill>
                <a:sym typeface="Times New Roman" panose="02020603050405020304" pitchFamily="18" charset="0"/>
              </a:rPr>
              <a:t>n</a:t>
            </a:r>
            <a:r>
              <a:rPr lang="en-US" altLang="zh-CN" sz="2400" baseline="-25000" dirty="0">
                <a:solidFill>
                  <a:srgbClr val="FF0000"/>
                </a:solidFill>
                <a:sym typeface="Times New Roman" panose="02020603050405020304" pitchFamily="18" charset="0"/>
              </a:rPr>
              <a:t>0</a:t>
            </a:r>
            <a:r>
              <a:rPr lang="en-US" altLang="zh-CN" sz="2400" i="1" dirty="0">
                <a:solidFill>
                  <a:srgbClr val="FF0000"/>
                </a:solidFill>
                <a:sym typeface="Times New Roman" panose="02020603050405020304" pitchFamily="18" charset="0"/>
              </a:rPr>
              <a:t>p</a:t>
            </a:r>
            <a:r>
              <a:rPr lang="en-US" altLang="zh-CN" sz="2400" baseline="-25000" dirty="0">
                <a:solidFill>
                  <a:srgbClr val="FF0000"/>
                </a:solidFill>
                <a:sym typeface="Times New Roman" panose="02020603050405020304" pitchFamily="18" charset="0"/>
              </a:rPr>
              <a:t>0</a:t>
            </a:r>
            <a:r>
              <a:rPr lang="zh-CN" altLang="en-US" sz="2400" dirty="0">
                <a:solidFill>
                  <a:srgbClr val="FF0000"/>
                </a:solidFill>
                <a:sym typeface="Times New Roman" panose="02020603050405020304" pitchFamily="18" charset="0"/>
              </a:rPr>
              <a:t>不变。</a:t>
            </a:r>
          </a:p>
        </p:txBody>
      </p:sp>
      <p:sp>
        <p:nvSpPr>
          <p:cNvPr id="27653" name="Rectangle 4">
            <a:extLst>
              <a:ext uri="{FF2B5EF4-FFF2-40B4-BE49-F238E27FC236}">
                <a16:creationId xmlns:a16="http://schemas.microsoft.com/office/drawing/2014/main" id="{056CDC03-3B58-4EE8-AFEF-DA7651441CC5}"/>
              </a:ext>
            </a:extLst>
          </p:cNvPr>
          <p:cNvSpPr>
            <a:spLocks noChangeArrowheads="1"/>
          </p:cNvSpPr>
          <p:nvPr/>
        </p:nvSpPr>
        <p:spPr bwMode="auto">
          <a:xfrm>
            <a:off x="0" y="-20002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graphicFrame>
        <p:nvGraphicFramePr>
          <p:cNvPr id="27654" name="Object 5">
            <a:extLst>
              <a:ext uri="{FF2B5EF4-FFF2-40B4-BE49-F238E27FC236}">
                <a16:creationId xmlns:a16="http://schemas.microsoft.com/office/drawing/2014/main" id="{DDBD70AE-D161-4653-A260-DE2336AEF05F}"/>
              </a:ext>
            </a:extLst>
          </p:cNvPr>
          <p:cNvGraphicFramePr>
            <a:graphicFrameLocks noChangeAspect="1"/>
          </p:cNvGraphicFramePr>
          <p:nvPr/>
        </p:nvGraphicFramePr>
        <p:xfrm>
          <a:off x="1311275" y="1216025"/>
          <a:ext cx="5978525" cy="1778000"/>
        </p:xfrm>
        <a:graphic>
          <a:graphicData uri="http://schemas.openxmlformats.org/presentationml/2006/ole">
            <mc:AlternateContent xmlns:mc="http://schemas.openxmlformats.org/markup-compatibility/2006">
              <mc:Choice xmlns:v="urn:schemas-microsoft-com:vml" Requires="v">
                <p:oleObj spid="_x0000_s191518" name="Equation" r:id="rId3" imgW="2933700" imgH="914400" progId="Equation.DSMT4">
                  <p:embed/>
                </p:oleObj>
              </mc:Choice>
              <mc:Fallback>
                <p:oleObj name="Equation" r:id="rId3" imgW="2933700" imgH="914400" progId="Equation.DSMT4">
                  <p:embed/>
                  <p:pic>
                    <p:nvPicPr>
                      <p:cNvPr id="27654" name="Object 5">
                        <a:extLst>
                          <a:ext uri="{FF2B5EF4-FFF2-40B4-BE49-F238E27FC236}">
                            <a16:creationId xmlns:a16="http://schemas.microsoft.com/office/drawing/2014/main" id="{DDBD70AE-D161-4653-A260-DE2336AEF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75" y="1216025"/>
                        <a:ext cx="597852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Text Box 7">
            <a:extLst>
              <a:ext uri="{FF2B5EF4-FFF2-40B4-BE49-F238E27FC236}">
                <a16:creationId xmlns:a16="http://schemas.microsoft.com/office/drawing/2014/main" id="{FAB42760-678D-4B6E-9870-572F1C9B993D}"/>
              </a:ext>
            </a:extLst>
          </p:cNvPr>
          <p:cNvSpPr txBox="1">
            <a:spLocks noChangeArrowheads="1"/>
          </p:cNvSpPr>
          <p:nvPr/>
        </p:nvSpPr>
        <p:spPr bwMode="auto">
          <a:xfrm>
            <a:off x="447675" y="1289050"/>
            <a:ext cx="5048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平衡条件</a:t>
            </a:r>
          </a:p>
        </p:txBody>
      </p:sp>
      <p:sp>
        <p:nvSpPr>
          <p:cNvPr id="27656" name="Text Box 8">
            <a:extLst>
              <a:ext uri="{FF2B5EF4-FFF2-40B4-BE49-F238E27FC236}">
                <a16:creationId xmlns:a16="http://schemas.microsoft.com/office/drawing/2014/main" id="{A0147765-10D9-4CC5-B28E-74BFB9A47C66}"/>
              </a:ext>
            </a:extLst>
          </p:cNvPr>
          <p:cNvSpPr txBox="1">
            <a:spLocks noChangeArrowheads="1"/>
          </p:cNvSpPr>
          <p:nvPr/>
        </p:nvSpPr>
        <p:spPr bwMode="auto">
          <a:xfrm>
            <a:off x="7577138" y="1450975"/>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3.25</a:t>
            </a:r>
            <a:r>
              <a:rPr lang="zh-CN" altLang="en-US">
                <a:solidFill>
                  <a:schemeClr val="tx1"/>
                </a:solidFill>
                <a:sym typeface="Times New Roman" panose="02020603050405020304" pitchFamily="18" charset="0"/>
              </a:rPr>
              <a:t>）</a:t>
            </a:r>
          </a:p>
        </p:txBody>
      </p:sp>
      <p:sp>
        <p:nvSpPr>
          <p:cNvPr id="27657" name="Text Box 9">
            <a:extLst>
              <a:ext uri="{FF2B5EF4-FFF2-40B4-BE49-F238E27FC236}">
                <a16:creationId xmlns:a16="http://schemas.microsoft.com/office/drawing/2014/main" id="{7DE0CB6D-DB76-4653-AC06-13E52EA6095D}"/>
              </a:ext>
            </a:extLst>
          </p:cNvPr>
          <p:cNvSpPr txBox="1">
            <a:spLocks noChangeArrowheads="1"/>
          </p:cNvSpPr>
          <p:nvPr/>
        </p:nvSpPr>
        <p:spPr bwMode="auto">
          <a:xfrm>
            <a:off x="7577138" y="2416175"/>
            <a:ext cx="1149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3.27</a:t>
            </a:r>
            <a:r>
              <a:rPr lang="zh-CN" altLang="en-US">
                <a:solidFill>
                  <a:schemeClr val="tx1"/>
                </a:solidFill>
                <a:sym typeface="Times New Roman" panose="02020603050405020304" pitchFamily="18" charset="0"/>
              </a:rPr>
              <a:t>）</a:t>
            </a:r>
          </a:p>
        </p:txBody>
      </p:sp>
      <p:sp>
        <p:nvSpPr>
          <p:cNvPr id="27658" name="Rectangle 10">
            <a:extLst>
              <a:ext uri="{FF2B5EF4-FFF2-40B4-BE49-F238E27FC236}">
                <a16:creationId xmlns:a16="http://schemas.microsoft.com/office/drawing/2014/main" id="{6EA3EF8F-909A-464C-87B8-43DD048B25F7}"/>
              </a:ext>
            </a:extLst>
          </p:cNvPr>
          <p:cNvSpPr>
            <a:spLocks noChangeArrowheads="1"/>
          </p:cNvSpPr>
          <p:nvPr/>
        </p:nvSpPr>
        <p:spPr bwMode="auto">
          <a:xfrm>
            <a:off x="323850" y="5190728"/>
            <a:ext cx="84963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Ø"/>
            </a:pPr>
            <a:r>
              <a:rPr lang="zh-CN" altLang="en-US" sz="2400" dirty="0">
                <a:solidFill>
                  <a:schemeClr val="tx1"/>
                </a:solidFill>
                <a:sym typeface="Times New Roman" panose="02020603050405020304" pitchFamily="18" charset="0"/>
              </a:rPr>
              <a:t>公式推导过程中，没有涉及是本征激发，还是杂质电离的。因而</a:t>
            </a:r>
            <a:r>
              <a:rPr lang="zh-CN" altLang="en-US" sz="2400" dirty="0">
                <a:solidFill>
                  <a:srgbClr val="FF3300"/>
                </a:solidFill>
                <a:sym typeface="Times New Roman" panose="02020603050405020304" pitchFamily="18" charset="0"/>
              </a:rPr>
              <a:t>这些公式具有普遍意义</a:t>
            </a:r>
            <a:r>
              <a:rPr lang="zh-CN" altLang="en-US" sz="2400" dirty="0">
                <a:solidFill>
                  <a:schemeClr val="tx1"/>
                </a:solidFill>
                <a:sym typeface="Times New Roman" panose="02020603050405020304" pitchFamily="18" charset="0"/>
              </a:rPr>
              <a:t>。上式条件称为</a:t>
            </a:r>
            <a:r>
              <a:rPr lang="zh-CN" altLang="en-US" sz="2400" dirty="0">
                <a:solidFill>
                  <a:srgbClr val="0000FF"/>
                </a:solidFill>
                <a:sym typeface="Times New Roman" panose="02020603050405020304" pitchFamily="18" charset="0"/>
              </a:rPr>
              <a:t>热平衡条件</a:t>
            </a:r>
            <a:r>
              <a:rPr lang="zh-CN" altLang="en-US" sz="2400" dirty="0">
                <a:solidFill>
                  <a:schemeClr val="tx1"/>
                </a:solidFill>
                <a:sym typeface="Times New Roman" panose="02020603050405020304" pitchFamily="18" charset="0"/>
              </a:rPr>
              <a:t>。</a:t>
            </a:r>
          </a:p>
          <a:p>
            <a:pPr>
              <a:buClr>
                <a:schemeClr val="accent1"/>
              </a:buClr>
              <a:buFont typeface="Wingdings" panose="05000000000000000000" pitchFamily="2" charset="2"/>
              <a:buChar char="Ø"/>
            </a:pPr>
            <a:r>
              <a:rPr lang="zh-CN" altLang="en-US" sz="2400" dirty="0">
                <a:solidFill>
                  <a:srgbClr val="FF0000"/>
                </a:solidFill>
                <a:sym typeface="Times New Roman" panose="02020603050405020304" pitchFamily="18" charset="0"/>
              </a:rPr>
              <a:t>适用前提条件</a:t>
            </a:r>
            <a:r>
              <a:rPr lang="zh-CN" altLang="en-US" sz="2400" dirty="0">
                <a:solidFill>
                  <a:srgbClr val="006600"/>
                </a:solidFill>
                <a:sym typeface="Times New Roman" panose="02020603050405020304" pitchFamily="18" charset="0"/>
              </a:rPr>
              <a:t>：</a:t>
            </a:r>
            <a:r>
              <a:rPr lang="zh-CN" altLang="en-US" sz="2400" dirty="0">
                <a:solidFill>
                  <a:srgbClr val="0000FF"/>
                </a:solidFill>
                <a:sym typeface="Times New Roman" panose="02020603050405020304" pitchFamily="18" charset="0"/>
              </a:rPr>
              <a:t>非简并系统</a:t>
            </a:r>
            <a:endParaRPr lang="zh-CN" altLang="en-US" sz="2400" dirty="0">
              <a:solidFill>
                <a:schemeClr val="tx1"/>
              </a:solidFill>
              <a:sym typeface="Times New Roman" panose="02020603050405020304" pitchFamily="18" charset="0"/>
            </a:endParaRPr>
          </a:p>
        </p:txBody>
      </p:sp>
    </p:spTree>
    <p:extLst>
      <p:ext uri="{BB962C8B-B14F-4D97-AF65-F5344CB8AC3E}">
        <p14:creationId xmlns:p14="http://schemas.microsoft.com/office/powerpoint/2010/main" val="2779558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787AD3-3D73-4CAD-AA88-BE77AD7E90D9}"/>
              </a:ext>
            </a:extLst>
          </p:cNvPr>
          <p:cNvPicPr>
            <a:picLocks noChangeAspect="1"/>
          </p:cNvPicPr>
          <p:nvPr/>
        </p:nvPicPr>
        <p:blipFill>
          <a:blip r:embed="rId2"/>
          <a:stretch>
            <a:fillRect/>
          </a:stretch>
        </p:blipFill>
        <p:spPr>
          <a:xfrm>
            <a:off x="179512" y="1340768"/>
            <a:ext cx="3666942" cy="4697760"/>
          </a:xfrm>
          <a:prstGeom prst="rect">
            <a:avLst/>
          </a:prstGeom>
        </p:spPr>
      </p:pic>
      <p:sp>
        <p:nvSpPr>
          <p:cNvPr id="5" name="矩形 4">
            <a:extLst>
              <a:ext uri="{FF2B5EF4-FFF2-40B4-BE49-F238E27FC236}">
                <a16:creationId xmlns:a16="http://schemas.microsoft.com/office/drawing/2014/main" id="{2C457C6F-595A-446B-924E-203961AF7B36}"/>
              </a:ext>
            </a:extLst>
          </p:cNvPr>
          <p:cNvSpPr/>
          <p:nvPr/>
        </p:nvSpPr>
        <p:spPr>
          <a:xfrm>
            <a:off x="1043608" y="521473"/>
            <a:ext cx="7300396" cy="461665"/>
          </a:xfrm>
          <a:prstGeom prst="rect">
            <a:avLst/>
          </a:prstGeom>
        </p:spPr>
        <p:txBody>
          <a:bodyPr wrap="none">
            <a:spAutoFit/>
          </a:bodyPr>
          <a:lstStyle/>
          <a:p>
            <a:r>
              <a:rPr lang="zh-CN" altLang="en-US" sz="2400" b="1" dirty="0">
                <a:solidFill>
                  <a:srgbClr val="FF0000"/>
                </a:solidFill>
                <a:effectLst>
                  <a:outerShdw blurRad="38100" dist="38100" dir="2700000" algn="tl">
                    <a:srgbClr val="000000">
                      <a:alpha val="43137"/>
                    </a:srgbClr>
                  </a:outerShdw>
                </a:effectLst>
              </a:rPr>
              <a:t>从热平衡条件看习近平倡议的“万物和谐”意涵深远</a:t>
            </a:r>
          </a:p>
        </p:txBody>
      </p:sp>
      <p:sp>
        <p:nvSpPr>
          <p:cNvPr id="6" name="矩形 5">
            <a:extLst>
              <a:ext uri="{FF2B5EF4-FFF2-40B4-BE49-F238E27FC236}">
                <a16:creationId xmlns:a16="http://schemas.microsoft.com/office/drawing/2014/main" id="{BA9C5EE8-58AB-44D6-8064-A44152DD25A5}"/>
              </a:ext>
            </a:extLst>
          </p:cNvPr>
          <p:cNvSpPr/>
          <p:nvPr/>
        </p:nvSpPr>
        <p:spPr>
          <a:xfrm>
            <a:off x="4158245" y="1704489"/>
            <a:ext cx="4572000" cy="4401205"/>
          </a:xfrm>
          <a:prstGeom prst="rect">
            <a:avLst/>
          </a:prstGeom>
        </p:spPr>
        <p:txBody>
          <a:bodyPr>
            <a:spAutoFit/>
          </a:bodyPr>
          <a:lstStyle/>
          <a:p>
            <a:pPr marL="285750" indent="-285750">
              <a:buFont typeface="Wingdings" panose="05000000000000000000" pitchFamily="2" charset="2"/>
              <a:buChar char="p"/>
            </a:pPr>
            <a:r>
              <a:rPr lang="en-US" altLang="zh-CN" sz="2000" dirty="0"/>
              <a:t>2020</a:t>
            </a:r>
            <a:r>
              <a:rPr lang="zh-CN" altLang="en-US" sz="2000" dirty="0"/>
              <a:t>年</a:t>
            </a:r>
            <a:r>
              <a:rPr lang="en-US" altLang="zh-CN" sz="2000" dirty="0"/>
              <a:t>9</a:t>
            </a:r>
            <a:r>
              <a:rPr lang="zh-CN" altLang="en-US" sz="2000" dirty="0"/>
              <a:t>月</a:t>
            </a:r>
            <a:r>
              <a:rPr lang="en-US" altLang="zh-CN" sz="2000" dirty="0"/>
              <a:t>30</a:t>
            </a:r>
            <a:r>
              <a:rPr lang="zh-CN" altLang="en-US" sz="2000" dirty="0"/>
              <a:t>日，在联合国生物多样性峰会上，习近平主席首次提出这一重大倡议</a:t>
            </a:r>
            <a:endParaRPr lang="en-US" altLang="zh-CN" sz="2000" dirty="0"/>
          </a:p>
          <a:p>
            <a:pPr marL="285750" indent="-285750">
              <a:buFont typeface="Wingdings" panose="05000000000000000000" pitchFamily="2" charset="2"/>
              <a:buChar char="p"/>
            </a:pPr>
            <a:r>
              <a:rPr lang="zh-CN" altLang="en-US" sz="2000" dirty="0"/>
              <a:t>“万物并育而不相害，道并行而不相悖。”自古以来，中国人就通过观察自然现象思考世界运行的规律，体悟其中蕴含的人生哲理</a:t>
            </a:r>
            <a:endParaRPr lang="en-US" altLang="zh-CN" sz="2000" dirty="0"/>
          </a:p>
          <a:p>
            <a:pPr marL="285750" indent="-285750">
              <a:buFont typeface="Wingdings" panose="05000000000000000000" pitchFamily="2" charset="2"/>
              <a:buChar char="p"/>
            </a:pPr>
            <a:r>
              <a:rPr lang="zh-CN" altLang="en-US" sz="2000" dirty="0"/>
              <a:t>“万物和谐”理念，体现的不仅仅是对生物多样性的观照，更传递出对人类社会未来走向的深邃思考。</a:t>
            </a:r>
            <a:endParaRPr lang="en-US" altLang="zh-CN" sz="2000" dirty="0"/>
          </a:p>
          <a:p>
            <a:pPr marL="285750" indent="-285750">
              <a:buFont typeface="Wingdings" panose="05000000000000000000" pitchFamily="2" charset="2"/>
              <a:buChar char="p"/>
            </a:pPr>
            <a:r>
              <a:rPr lang="zh-CN" altLang="en-US" sz="2000" dirty="0"/>
              <a:t>我们应该追求人与自然和谐，维持地球生态整体平衡，让子孙后代既能享有丰富的物质财富，又能遥望星空、看见青山、闻到花香。 ​​</a:t>
            </a:r>
          </a:p>
        </p:txBody>
      </p:sp>
    </p:spTree>
    <p:extLst>
      <p:ext uri="{BB962C8B-B14F-4D97-AF65-F5344CB8AC3E}">
        <p14:creationId xmlns:p14="http://schemas.microsoft.com/office/powerpoint/2010/main" val="2518773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a:extLst>
              <a:ext uri="{FF2B5EF4-FFF2-40B4-BE49-F238E27FC236}">
                <a16:creationId xmlns:a16="http://schemas.microsoft.com/office/drawing/2014/main" id="{9DC2B7B7-7CCA-441B-B313-C6836316FA55}"/>
              </a:ext>
            </a:extLst>
          </p:cNvPr>
          <p:cNvSpPr>
            <a:spLocks noChangeArrowheads="1"/>
          </p:cNvSpPr>
          <p:nvPr/>
        </p:nvSpPr>
        <p:spPr bwMode="auto">
          <a:xfrm>
            <a:off x="0" y="-20002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sp>
        <p:nvSpPr>
          <p:cNvPr id="28675" name="Text Box 11">
            <a:extLst>
              <a:ext uri="{FF2B5EF4-FFF2-40B4-BE49-F238E27FC236}">
                <a16:creationId xmlns:a16="http://schemas.microsoft.com/office/drawing/2014/main" id="{7128E9C3-BD30-46F2-A4A9-7F62B8F59183}"/>
              </a:ext>
            </a:extLst>
          </p:cNvPr>
          <p:cNvSpPr txBox="1">
            <a:spLocks noChangeArrowheads="1"/>
          </p:cNvSpPr>
          <p:nvPr/>
        </p:nvSpPr>
        <p:spPr bwMode="auto">
          <a:xfrm>
            <a:off x="70815" y="446087"/>
            <a:ext cx="91440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4000" dirty="0">
                <a:solidFill>
                  <a:schemeClr val="tx1"/>
                </a:solidFill>
                <a:sym typeface="Times New Roman" panose="02020603050405020304" pitchFamily="18" charset="0"/>
              </a:rPr>
              <a:t>1.3.2 </a:t>
            </a:r>
            <a:r>
              <a:rPr lang="zh-CN" altLang="en-US" sz="4000" dirty="0">
                <a:solidFill>
                  <a:schemeClr val="tx1"/>
                </a:solidFill>
                <a:sym typeface="Times New Roman" panose="02020603050405020304" pitchFamily="18" charset="0"/>
              </a:rPr>
              <a:t>本征半导体的载流子浓度</a:t>
            </a:r>
          </a:p>
        </p:txBody>
      </p:sp>
      <p:sp>
        <p:nvSpPr>
          <p:cNvPr id="28676" name="Text Box 12">
            <a:extLst>
              <a:ext uri="{FF2B5EF4-FFF2-40B4-BE49-F238E27FC236}">
                <a16:creationId xmlns:a16="http://schemas.microsoft.com/office/drawing/2014/main" id="{844E1020-47EA-478A-85AB-5B3DD105CAEB}"/>
              </a:ext>
            </a:extLst>
          </p:cNvPr>
          <p:cNvSpPr txBox="1">
            <a:spLocks noChangeArrowheads="1"/>
          </p:cNvSpPr>
          <p:nvPr/>
        </p:nvSpPr>
        <p:spPr bwMode="auto">
          <a:xfrm>
            <a:off x="338138" y="1758950"/>
            <a:ext cx="7543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FF0000"/>
                </a:solidFill>
                <a:sym typeface="Times New Roman" panose="02020603050405020304" pitchFamily="18" charset="0"/>
              </a:rPr>
              <a:t>特点：本征激发，电子和空穴成对产生或消失</a:t>
            </a:r>
          </a:p>
        </p:txBody>
      </p:sp>
      <p:sp>
        <p:nvSpPr>
          <p:cNvPr id="28677" name="Rectangle 13">
            <a:extLst>
              <a:ext uri="{FF2B5EF4-FFF2-40B4-BE49-F238E27FC236}">
                <a16:creationId xmlns:a16="http://schemas.microsoft.com/office/drawing/2014/main" id="{D66B0193-2D0C-4147-977D-06CF7EC75D60}"/>
              </a:ext>
            </a:extLst>
          </p:cNvPr>
          <p:cNvSpPr>
            <a:spLocks noChangeArrowheads="1"/>
          </p:cNvSpPr>
          <p:nvPr/>
        </p:nvSpPr>
        <p:spPr bwMode="auto">
          <a:xfrm>
            <a:off x="923925" y="2474913"/>
            <a:ext cx="58928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l"/>
            </a:pPr>
            <a:r>
              <a:rPr lang="zh-CN" altLang="en-US" sz="2800">
                <a:solidFill>
                  <a:srgbClr val="0000FF"/>
                </a:solidFill>
                <a:sym typeface="Times New Roman" panose="02020603050405020304" pitchFamily="18" charset="0"/>
              </a:rPr>
              <a:t>本征激发的电中性条件：</a:t>
            </a:r>
            <a:r>
              <a:rPr lang="en-US" altLang="zh-CN" sz="2800">
                <a:solidFill>
                  <a:srgbClr val="0000FF"/>
                </a:solidFill>
                <a:sym typeface="Times New Roman" panose="02020603050405020304" pitchFamily="18" charset="0"/>
              </a:rPr>
              <a:t>n</a:t>
            </a:r>
            <a:r>
              <a:rPr lang="en-US" altLang="zh-CN" sz="2800" baseline="-25000">
                <a:solidFill>
                  <a:srgbClr val="0000FF"/>
                </a:solidFill>
                <a:sym typeface="Times New Roman" panose="02020603050405020304" pitchFamily="18" charset="0"/>
              </a:rPr>
              <a:t>0</a:t>
            </a:r>
            <a:r>
              <a:rPr lang="en-US" altLang="zh-CN" sz="2800">
                <a:solidFill>
                  <a:srgbClr val="0000FF"/>
                </a:solidFill>
                <a:sym typeface="Times New Roman" panose="02020603050405020304" pitchFamily="18" charset="0"/>
              </a:rPr>
              <a:t>=p</a:t>
            </a:r>
            <a:r>
              <a:rPr lang="en-US" altLang="zh-CN" sz="2800" baseline="-25000">
                <a:solidFill>
                  <a:srgbClr val="0000FF"/>
                </a:solidFill>
                <a:sym typeface="Times New Roman" panose="02020603050405020304" pitchFamily="18" charset="0"/>
              </a:rPr>
              <a:t>0</a:t>
            </a:r>
            <a:r>
              <a:rPr lang="zh-CN" altLang="en-US" sz="2800">
                <a:solidFill>
                  <a:srgbClr val="0000FF"/>
                </a:solidFill>
                <a:sym typeface="Times New Roman" panose="02020603050405020304" pitchFamily="18" charset="0"/>
              </a:rPr>
              <a:t>＝</a:t>
            </a:r>
            <a:r>
              <a:rPr lang="en-US" altLang="zh-CN" sz="2800">
                <a:solidFill>
                  <a:srgbClr val="0000FF"/>
                </a:solidFill>
                <a:sym typeface="Times New Roman" panose="02020603050405020304" pitchFamily="18" charset="0"/>
              </a:rPr>
              <a:t>n</a:t>
            </a:r>
            <a:r>
              <a:rPr lang="en-US" altLang="zh-CN" sz="2800" baseline="-25000">
                <a:solidFill>
                  <a:srgbClr val="0000FF"/>
                </a:solidFill>
                <a:sym typeface="Times New Roman" panose="02020603050405020304" pitchFamily="18" charset="0"/>
              </a:rPr>
              <a:t>i</a:t>
            </a:r>
          </a:p>
        </p:txBody>
      </p:sp>
      <p:pic>
        <p:nvPicPr>
          <p:cNvPr id="28678" name="Picture 14">
            <a:extLst>
              <a:ext uri="{FF2B5EF4-FFF2-40B4-BE49-F238E27FC236}">
                <a16:creationId xmlns:a16="http://schemas.microsoft.com/office/drawing/2014/main" id="{77341EB8-C8CA-493E-A7EE-51FCE2308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3271838"/>
            <a:ext cx="67564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9" name="Text Box 16">
            <a:extLst>
              <a:ext uri="{FF2B5EF4-FFF2-40B4-BE49-F238E27FC236}">
                <a16:creationId xmlns:a16="http://schemas.microsoft.com/office/drawing/2014/main" id="{E39819D8-5349-478E-B908-CB8A04E6502E}"/>
              </a:ext>
            </a:extLst>
          </p:cNvPr>
          <p:cNvSpPr txBox="1">
            <a:spLocks noChangeArrowheads="1"/>
          </p:cNvSpPr>
          <p:nvPr/>
        </p:nvSpPr>
        <p:spPr bwMode="auto">
          <a:xfrm>
            <a:off x="365125" y="4746625"/>
            <a:ext cx="3505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得到费米能级</a:t>
            </a:r>
            <a:r>
              <a:rPr lang="en-US" altLang="zh-CN">
                <a:solidFill>
                  <a:schemeClr val="tx1"/>
                </a:solidFill>
                <a:sym typeface="Times New Roman" panose="02020603050405020304" pitchFamily="18" charset="0"/>
              </a:rPr>
              <a:t>E</a:t>
            </a:r>
            <a:r>
              <a:rPr lang="en-US" altLang="zh-CN" baseline="-25000">
                <a:solidFill>
                  <a:schemeClr val="tx1"/>
                </a:solidFill>
                <a:sym typeface="Times New Roman" panose="02020603050405020304" pitchFamily="18" charset="0"/>
              </a:rPr>
              <a:t>F</a:t>
            </a:r>
            <a:r>
              <a:rPr lang="en-US" altLang="zh-CN">
                <a:solidFill>
                  <a:schemeClr val="tx1"/>
                </a:solidFill>
                <a:sym typeface="Times New Roman" panose="02020603050405020304" pitchFamily="18" charset="0"/>
              </a:rPr>
              <a:t>=E</a:t>
            </a:r>
            <a:r>
              <a:rPr lang="en-US" altLang="zh-CN" baseline="-25000">
                <a:solidFill>
                  <a:schemeClr val="tx1"/>
                </a:solidFill>
                <a:sym typeface="Times New Roman" panose="02020603050405020304" pitchFamily="18" charset="0"/>
              </a:rPr>
              <a:t>i</a:t>
            </a:r>
            <a:r>
              <a:rPr lang="zh-CN" altLang="en-US">
                <a:solidFill>
                  <a:schemeClr val="tx1"/>
                </a:solidFill>
                <a:sym typeface="Times New Roman" panose="02020603050405020304" pitchFamily="18" charset="0"/>
              </a:rPr>
              <a:t>的值</a:t>
            </a:r>
          </a:p>
        </p:txBody>
      </p:sp>
      <p:graphicFrame>
        <p:nvGraphicFramePr>
          <p:cNvPr id="28680" name="Object 17">
            <a:extLst>
              <a:ext uri="{FF2B5EF4-FFF2-40B4-BE49-F238E27FC236}">
                <a16:creationId xmlns:a16="http://schemas.microsoft.com/office/drawing/2014/main" id="{138DA9AA-F2C7-4794-837E-A5083E30C7BE}"/>
              </a:ext>
            </a:extLst>
          </p:cNvPr>
          <p:cNvGraphicFramePr>
            <a:graphicFrameLocks noChangeAspect="1"/>
          </p:cNvGraphicFramePr>
          <p:nvPr/>
        </p:nvGraphicFramePr>
        <p:xfrm>
          <a:off x="3870325" y="4491038"/>
          <a:ext cx="4211638" cy="947737"/>
        </p:xfrm>
        <a:graphic>
          <a:graphicData uri="http://schemas.openxmlformats.org/presentationml/2006/ole">
            <mc:AlternateContent xmlns:mc="http://schemas.openxmlformats.org/markup-compatibility/2006">
              <mc:Choice xmlns:v="urn:schemas-microsoft-com:vml" Requires="v">
                <p:oleObj spid="_x0000_s192570" name="公式" r:id="rId4" imgW="1917700" imgH="431800" progId="Equation.3">
                  <p:embed/>
                </p:oleObj>
              </mc:Choice>
              <mc:Fallback>
                <p:oleObj name="公式" r:id="rId4" imgW="1917700" imgH="431800" progId="Equation.3">
                  <p:embed/>
                  <p:pic>
                    <p:nvPicPr>
                      <p:cNvPr id="28680" name="Object 17">
                        <a:extLst>
                          <a:ext uri="{FF2B5EF4-FFF2-40B4-BE49-F238E27FC236}">
                            <a16:creationId xmlns:a16="http://schemas.microsoft.com/office/drawing/2014/main" id="{138DA9AA-F2C7-4794-837E-A5083E30C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325" y="4491038"/>
                        <a:ext cx="4211638"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18">
            <a:extLst>
              <a:ext uri="{FF2B5EF4-FFF2-40B4-BE49-F238E27FC236}">
                <a16:creationId xmlns:a16="http://schemas.microsoft.com/office/drawing/2014/main" id="{E4C98DD3-829E-4EE9-BA47-305FDF2BFFA7}"/>
              </a:ext>
            </a:extLst>
          </p:cNvPr>
          <p:cNvGraphicFramePr>
            <a:graphicFrameLocks noChangeAspect="1"/>
          </p:cNvGraphicFramePr>
          <p:nvPr/>
        </p:nvGraphicFramePr>
        <p:xfrm>
          <a:off x="3816350" y="5516563"/>
          <a:ext cx="4322763" cy="1031875"/>
        </p:xfrm>
        <a:graphic>
          <a:graphicData uri="http://schemas.openxmlformats.org/presentationml/2006/ole">
            <mc:AlternateContent xmlns:mc="http://schemas.openxmlformats.org/markup-compatibility/2006">
              <mc:Choice xmlns:v="urn:schemas-microsoft-com:vml" Requires="v">
                <p:oleObj spid="_x0000_s192571" name="Equation" r:id="rId6" imgW="1968500" imgH="469900" progId="Equation.3">
                  <p:embed/>
                </p:oleObj>
              </mc:Choice>
              <mc:Fallback>
                <p:oleObj name="Equation" r:id="rId6" imgW="1968500" imgH="469900" progId="Equation.3">
                  <p:embed/>
                  <p:pic>
                    <p:nvPicPr>
                      <p:cNvPr id="28681" name="Object 18">
                        <a:extLst>
                          <a:ext uri="{FF2B5EF4-FFF2-40B4-BE49-F238E27FC236}">
                            <a16:creationId xmlns:a16="http://schemas.microsoft.com/office/drawing/2014/main" id="{E4C98DD3-829E-4EE9-BA47-305FDF2BFF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350" y="5516563"/>
                        <a:ext cx="4322763"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2" name="Text Box 19">
            <a:extLst>
              <a:ext uri="{FF2B5EF4-FFF2-40B4-BE49-F238E27FC236}">
                <a16:creationId xmlns:a16="http://schemas.microsoft.com/office/drawing/2014/main" id="{9D0E07A5-E63D-4E34-9A5C-A355CEDD458B}"/>
              </a:ext>
            </a:extLst>
          </p:cNvPr>
          <p:cNvSpPr txBox="1">
            <a:spLocks noChangeArrowheads="1"/>
          </p:cNvSpPr>
          <p:nvPr/>
        </p:nvSpPr>
        <p:spPr bwMode="auto">
          <a:xfrm>
            <a:off x="490538" y="5862638"/>
            <a:ext cx="220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代入</a:t>
            </a:r>
            <a:r>
              <a:rPr lang="en-US" altLang="zh-CN">
                <a:solidFill>
                  <a:schemeClr val="tx1"/>
                </a:solidFill>
                <a:sym typeface="Times New Roman" panose="02020603050405020304" pitchFamily="18" charset="0"/>
              </a:rPr>
              <a:t>N</a:t>
            </a:r>
            <a:r>
              <a:rPr lang="en-US" altLang="zh-CN" baseline="-25000">
                <a:solidFill>
                  <a:schemeClr val="tx1"/>
                </a:solidFill>
                <a:sym typeface="Times New Roman" panose="02020603050405020304" pitchFamily="18" charset="0"/>
              </a:rPr>
              <a:t>C</a:t>
            </a:r>
            <a:r>
              <a:rPr lang="zh-CN" altLang="en-US">
                <a:solidFill>
                  <a:schemeClr val="tx1"/>
                </a:solidFill>
                <a:sym typeface="Times New Roman" panose="02020603050405020304" pitchFamily="18" charset="0"/>
              </a:rPr>
              <a:t>、</a:t>
            </a:r>
            <a:r>
              <a:rPr lang="en-US" altLang="zh-CN">
                <a:solidFill>
                  <a:schemeClr val="tx1"/>
                </a:solidFill>
                <a:sym typeface="Times New Roman" panose="02020603050405020304" pitchFamily="18" charset="0"/>
              </a:rPr>
              <a:t>N</a:t>
            </a:r>
            <a:r>
              <a:rPr lang="en-US" altLang="zh-CN" baseline="-25000">
                <a:solidFill>
                  <a:schemeClr val="tx1"/>
                </a:solidFill>
                <a:sym typeface="Times New Roman" panose="02020603050405020304" pitchFamily="18" charset="0"/>
              </a:rPr>
              <a:t>v</a:t>
            </a:r>
            <a:r>
              <a:rPr lang="zh-CN" altLang="en-US">
                <a:solidFill>
                  <a:schemeClr val="tx1"/>
                </a:solidFill>
                <a:sym typeface="Times New Roman" panose="02020603050405020304" pitchFamily="18" charset="0"/>
              </a:rPr>
              <a:t>值</a:t>
            </a:r>
          </a:p>
        </p:txBody>
      </p:sp>
    </p:spTree>
    <p:extLst>
      <p:ext uri="{BB962C8B-B14F-4D97-AF65-F5344CB8AC3E}">
        <p14:creationId xmlns:p14="http://schemas.microsoft.com/office/powerpoint/2010/main" val="1933918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FD9954AE-9E68-4486-AF0D-C18F9D2FAB47}"/>
              </a:ext>
            </a:extLst>
          </p:cNvPr>
          <p:cNvSpPr txBox="1">
            <a:spLocks noChangeArrowheads="1"/>
          </p:cNvSpPr>
          <p:nvPr/>
        </p:nvSpPr>
        <p:spPr bwMode="auto">
          <a:xfrm>
            <a:off x="539750" y="404813"/>
            <a:ext cx="35052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对硅：</a:t>
            </a:r>
            <a:r>
              <a:rPr lang="en-US" altLang="zh-CN">
                <a:solidFill>
                  <a:schemeClr val="tx1"/>
                </a:solidFill>
                <a:sym typeface="Times New Roman" panose="02020603050405020304" pitchFamily="18" charset="0"/>
              </a:rPr>
              <a:t>m*</a:t>
            </a:r>
            <a:r>
              <a:rPr lang="en-US" altLang="zh-CN" baseline="-25000">
                <a:solidFill>
                  <a:schemeClr val="tx1"/>
                </a:solidFill>
                <a:sym typeface="Times New Roman" panose="02020603050405020304" pitchFamily="18" charset="0"/>
              </a:rPr>
              <a:t>p</a:t>
            </a:r>
            <a:r>
              <a:rPr lang="en-US" altLang="zh-CN">
                <a:solidFill>
                  <a:schemeClr val="tx1"/>
                </a:solidFill>
                <a:sym typeface="Times New Roman" panose="02020603050405020304" pitchFamily="18" charset="0"/>
              </a:rPr>
              <a:t>/m*</a:t>
            </a:r>
            <a:r>
              <a:rPr lang="en-US" altLang="zh-CN" baseline="-25000">
                <a:solidFill>
                  <a:schemeClr val="tx1"/>
                </a:solidFill>
                <a:sym typeface="Times New Roman" panose="02020603050405020304" pitchFamily="18" charset="0"/>
              </a:rPr>
              <a:t>n</a:t>
            </a:r>
            <a:r>
              <a:rPr lang="en-US" altLang="zh-CN">
                <a:solidFill>
                  <a:schemeClr val="tx1"/>
                </a:solidFill>
                <a:sym typeface="Times New Roman" panose="02020603050405020304" pitchFamily="18" charset="0"/>
              </a:rPr>
              <a:t>=0.5</a:t>
            </a:r>
            <a:endParaRPr lang="en-US" altLang="zh-CN" baseline="-25000">
              <a:solidFill>
                <a:schemeClr val="tx1"/>
              </a:solidFill>
              <a:sym typeface="Times New Roman" panose="02020603050405020304" pitchFamily="18" charset="0"/>
            </a:endParaRPr>
          </a:p>
          <a:p>
            <a:pPr>
              <a:spcBef>
                <a:spcPct val="50000"/>
              </a:spcBef>
              <a:buClrTx/>
              <a:buFontTx/>
              <a:buNone/>
            </a:pPr>
            <a:r>
              <a:rPr lang="zh-CN" altLang="en-US">
                <a:solidFill>
                  <a:schemeClr val="tx1"/>
                </a:solidFill>
                <a:sym typeface="Times New Roman" panose="02020603050405020304" pitchFamily="18" charset="0"/>
              </a:rPr>
              <a:t>锗</a:t>
            </a:r>
            <a:r>
              <a:rPr lang="en-US" altLang="zh-CN">
                <a:solidFill>
                  <a:schemeClr val="tx1"/>
                </a:solidFill>
                <a:sym typeface="Times New Roman" panose="02020603050405020304" pitchFamily="18" charset="0"/>
              </a:rPr>
              <a:t>:     m*</a:t>
            </a:r>
            <a:r>
              <a:rPr lang="en-US" altLang="zh-CN" baseline="-25000">
                <a:solidFill>
                  <a:schemeClr val="tx1"/>
                </a:solidFill>
                <a:sym typeface="Times New Roman" panose="02020603050405020304" pitchFamily="18" charset="0"/>
              </a:rPr>
              <a:t>p</a:t>
            </a:r>
            <a:r>
              <a:rPr lang="en-US" altLang="zh-CN">
                <a:solidFill>
                  <a:schemeClr val="tx1"/>
                </a:solidFill>
                <a:sym typeface="Times New Roman" panose="02020603050405020304" pitchFamily="18" charset="0"/>
              </a:rPr>
              <a:t>/m*</a:t>
            </a:r>
            <a:r>
              <a:rPr lang="en-US" altLang="zh-CN" baseline="-25000">
                <a:solidFill>
                  <a:schemeClr val="tx1"/>
                </a:solidFill>
                <a:sym typeface="Times New Roman" panose="02020603050405020304" pitchFamily="18" charset="0"/>
              </a:rPr>
              <a:t>n</a:t>
            </a:r>
            <a:r>
              <a:rPr lang="en-US" altLang="zh-CN">
                <a:solidFill>
                  <a:schemeClr val="tx1"/>
                </a:solidFill>
                <a:sym typeface="Times New Roman" panose="02020603050405020304" pitchFamily="18" charset="0"/>
              </a:rPr>
              <a:t>=0.66</a:t>
            </a:r>
            <a:endParaRPr lang="en-US" altLang="zh-CN" baseline="-25000">
              <a:solidFill>
                <a:schemeClr val="tx1"/>
              </a:solidFill>
              <a:sym typeface="Times New Roman" panose="02020603050405020304" pitchFamily="18" charset="0"/>
            </a:endParaRPr>
          </a:p>
          <a:p>
            <a:pPr>
              <a:spcBef>
                <a:spcPct val="50000"/>
              </a:spcBef>
              <a:buClrTx/>
              <a:buFontTx/>
              <a:buNone/>
            </a:pPr>
            <a:r>
              <a:rPr lang="en-US" altLang="zh-CN">
                <a:solidFill>
                  <a:schemeClr val="tx1"/>
                </a:solidFill>
                <a:sym typeface="Times New Roman" panose="02020603050405020304" pitchFamily="18" charset="0"/>
              </a:rPr>
              <a:t>GaAS: m*</a:t>
            </a:r>
            <a:r>
              <a:rPr lang="en-US" altLang="zh-CN" baseline="-25000">
                <a:solidFill>
                  <a:schemeClr val="tx1"/>
                </a:solidFill>
                <a:sym typeface="Times New Roman" panose="02020603050405020304" pitchFamily="18" charset="0"/>
              </a:rPr>
              <a:t>p</a:t>
            </a:r>
            <a:r>
              <a:rPr lang="en-US" altLang="zh-CN">
                <a:solidFill>
                  <a:schemeClr val="tx1"/>
                </a:solidFill>
                <a:sym typeface="Times New Roman" panose="02020603050405020304" pitchFamily="18" charset="0"/>
              </a:rPr>
              <a:t>/m*</a:t>
            </a:r>
            <a:r>
              <a:rPr lang="en-US" altLang="zh-CN" baseline="-25000">
                <a:solidFill>
                  <a:schemeClr val="tx1"/>
                </a:solidFill>
                <a:sym typeface="Times New Roman" panose="02020603050405020304" pitchFamily="18" charset="0"/>
              </a:rPr>
              <a:t>n</a:t>
            </a:r>
            <a:r>
              <a:rPr lang="en-US" altLang="zh-CN">
                <a:solidFill>
                  <a:schemeClr val="tx1"/>
                </a:solidFill>
                <a:sym typeface="Times New Roman" panose="02020603050405020304" pitchFamily="18" charset="0"/>
              </a:rPr>
              <a:t>=7.0</a:t>
            </a:r>
          </a:p>
        </p:txBody>
      </p:sp>
      <p:graphicFrame>
        <p:nvGraphicFramePr>
          <p:cNvPr id="29699" name="Object 3">
            <a:extLst>
              <a:ext uri="{FF2B5EF4-FFF2-40B4-BE49-F238E27FC236}">
                <a16:creationId xmlns:a16="http://schemas.microsoft.com/office/drawing/2014/main" id="{D8A33187-BBC3-424A-80B0-F5542EC8625A}"/>
              </a:ext>
            </a:extLst>
          </p:cNvPr>
          <p:cNvGraphicFramePr>
            <a:graphicFrameLocks noChangeAspect="1"/>
          </p:cNvGraphicFramePr>
          <p:nvPr/>
        </p:nvGraphicFramePr>
        <p:xfrm>
          <a:off x="3886200" y="457200"/>
          <a:ext cx="4322763" cy="1031875"/>
        </p:xfrm>
        <a:graphic>
          <a:graphicData uri="http://schemas.openxmlformats.org/presentationml/2006/ole">
            <mc:AlternateContent xmlns:mc="http://schemas.openxmlformats.org/markup-compatibility/2006">
              <mc:Choice xmlns:v="urn:schemas-microsoft-com:vml" Requires="v">
                <p:oleObj spid="_x0000_s193622" name="Equation" r:id="rId3" imgW="1968500" imgH="469900" progId="Equation.3">
                  <p:embed/>
                </p:oleObj>
              </mc:Choice>
              <mc:Fallback>
                <p:oleObj name="Equation" r:id="rId3" imgW="1968500" imgH="469900" progId="Equation.3">
                  <p:embed/>
                  <p:pic>
                    <p:nvPicPr>
                      <p:cNvPr id="29699" name="Object 3">
                        <a:extLst>
                          <a:ext uri="{FF2B5EF4-FFF2-40B4-BE49-F238E27FC236}">
                            <a16:creationId xmlns:a16="http://schemas.microsoft.com/office/drawing/2014/main" id="{D8A33187-BBC3-424A-80B0-F5542EC86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57200"/>
                        <a:ext cx="4322763"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0" name="Text Box 4">
            <a:extLst>
              <a:ext uri="{FF2B5EF4-FFF2-40B4-BE49-F238E27FC236}">
                <a16:creationId xmlns:a16="http://schemas.microsoft.com/office/drawing/2014/main" id="{A4A5C435-998D-4040-AEDE-794F277264B6}"/>
              </a:ext>
            </a:extLst>
          </p:cNvPr>
          <p:cNvSpPr txBox="1">
            <a:spLocks noChangeArrowheads="1"/>
          </p:cNvSpPr>
          <p:nvPr/>
        </p:nvSpPr>
        <p:spPr bwMode="auto">
          <a:xfrm>
            <a:off x="601663" y="2222500"/>
            <a:ext cx="76962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室温下</a:t>
            </a:r>
            <a:r>
              <a:rPr lang="en-US" altLang="zh-CN">
                <a:solidFill>
                  <a:schemeClr val="tx1"/>
                </a:solidFill>
                <a:sym typeface="Times New Roman" panose="02020603050405020304" pitchFamily="18" charset="0"/>
              </a:rPr>
              <a:t>k</a:t>
            </a:r>
            <a:r>
              <a:rPr lang="en-US" altLang="zh-CN" baseline="-25000">
                <a:solidFill>
                  <a:schemeClr val="tx1"/>
                </a:solidFill>
                <a:sym typeface="Times New Roman" panose="02020603050405020304" pitchFamily="18" charset="0"/>
              </a:rPr>
              <a:t>0</a:t>
            </a:r>
            <a:r>
              <a:rPr lang="en-US" altLang="zh-CN">
                <a:solidFill>
                  <a:schemeClr val="tx1"/>
                </a:solidFill>
                <a:sym typeface="Times New Roman" panose="02020603050405020304" pitchFamily="18" charset="0"/>
              </a:rPr>
              <a:t>T=0.026, ln m*</a:t>
            </a:r>
            <a:r>
              <a:rPr lang="en-US" altLang="zh-CN" baseline="-25000">
                <a:solidFill>
                  <a:schemeClr val="tx1"/>
                </a:solidFill>
                <a:sym typeface="Times New Roman" panose="02020603050405020304" pitchFamily="18" charset="0"/>
              </a:rPr>
              <a:t>p</a:t>
            </a:r>
            <a:r>
              <a:rPr lang="en-US" altLang="zh-CN">
                <a:solidFill>
                  <a:schemeClr val="tx1"/>
                </a:solidFill>
                <a:sym typeface="Times New Roman" panose="02020603050405020304" pitchFamily="18" charset="0"/>
              </a:rPr>
              <a:t>/m*</a:t>
            </a:r>
            <a:r>
              <a:rPr lang="en-US" altLang="zh-CN" baseline="-25000">
                <a:solidFill>
                  <a:schemeClr val="tx1"/>
                </a:solidFill>
                <a:sym typeface="Times New Roman" panose="02020603050405020304" pitchFamily="18" charset="0"/>
              </a:rPr>
              <a:t>n</a:t>
            </a:r>
            <a:r>
              <a:rPr lang="en-US" altLang="zh-CN">
                <a:solidFill>
                  <a:schemeClr val="tx1"/>
                </a:solidFill>
                <a:sym typeface="Times New Roman" panose="02020603050405020304" pitchFamily="18" charset="0"/>
              </a:rPr>
              <a:t>&lt;2</a:t>
            </a:r>
          </a:p>
          <a:p>
            <a:pPr>
              <a:spcBef>
                <a:spcPct val="50000"/>
              </a:spcBef>
              <a:buClrTx/>
              <a:buFontTx/>
              <a:buNone/>
            </a:pPr>
            <a:r>
              <a:rPr lang="zh-CN" altLang="en-US">
                <a:solidFill>
                  <a:schemeClr val="tx1"/>
                </a:solidFill>
                <a:sym typeface="Times New Roman" panose="02020603050405020304" pitchFamily="18" charset="0"/>
              </a:rPr>
              <a:t>本征情况下后面一项太小，略去不计</a:t>
            </a:r>
          </a:p>
        </p:txBody>
      </p:sp>
      <p:graphicFrame>
        <p:nvGraphicFramePr>
          <p:cNvPr id="29701" name="Object 5">
            <a:extLst>
              <a:ext uri="{FF2B5EF4-FFF2-40B4-BE49-F238E27FC236}">
                <a16:creationId xmlns:a16="http://schemas.microsoft.com/office/drawing/2014/main" id="{78FEF223-2A0B-4DD5-BDC7-65D27F4F8334}"/>
              </a:ext>
            </a:extLst>
          </p:cNvPr>
          <p:cNvGraphicFramePr>
            <a:graphicFrameLocks noChangeAspect="1"/>
          </p:cNvGraphicFramePr>
          <p:nvPr/>
        </p:nvGraphicFramePr>
        <p:xfrm>
          <a:off x="5410200" y="2163763"/>
          <a:ext cx="2538413" cy="863600"/>
        </p:xfrm>
        <a:graphic>
          <a:graphicData uri="http://schemas.openxmlformats.org/presentationml/2006/ole">
            <mc:AlternateContent xmlns:mc="http://schemas.openxmlformats.org/markup-compatibility/2006">
              <mc:Choice xmlns:v="urn:schemas-microsoft-com:vml" Requires="v">
                <p:oleObj spid="_x0000_s193623" name="Equation" r:id="rId5" imgW="1155700" imgH="393700" progId="Equation.3">
                  <p:embed/>
                </p:oleObj>
              </mc:Choice>
              <mc:Fallback>
                <p:oleObj name="Equation" r:id="rId5" imgW="1155700" imgH="393700" progId="Equation.3">
                  <p:embed/>
                  <p:pic>
                    <p:nvPicPr>
                      <p:cNvPr id="29701" name="Object 5">
                        <a:extLst>
                          <a:ext uri="{FF2B5EF4-FFF2-40B4-BE49-F238E27FC236}">
                            <a16:creationId xmlns:a16="http://schemas.microsoft.com/office/drawing/2014/main" id="{78FEF223-2A0B-4DD5-BDC7-65D27F4F8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2163763"/>
                        <a:ext cx="2538413" cy="863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 Box 7">
            <a:extLst>
              <a:ext uri="{FF2B5EF4-FFF2-40B4-BE49-F238E27FC236}">
                <a16:creationId xmlns:a16="http://schemas.microsoft.com/office/drawing/2014/main" id="{7C1626F3-5481-4FAA-8A2C-7CA0FA2C99E1}"/>
              </a:ext>
            </a:extLst>
          </p:cNvPr>
          <p:cNvSpPr txBox="1">
            <a:spLocks noChangeArrowheads="1"/>
          </p:cNvSpPr>
          <p:nvPr/>
        </p:nvSpPr>
        <p:spPr bwMode="auto">
          <a:xfrm>
            <a:off x="539750" y="3359150"/>
            <a:ext cx="71278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rgbClr val="FF0000"/>
                </a:solidFill>
                <a:sym typeface="Times New Roman" panose="02020603050405020304" pitchFamily="18" charset="0"/>
              </a:rPr>
              <a:t>本征情况下费米能级大约在禁带中间（</a:t>
            </a:r>
            <a:r>
              <a:rPr lang="en-US" altLang="zh-CN" sz="2400">
                <a:solidFill>
                  <a:srgbClr val="FF0000"/>
                </a:solidFill>
                <a:sym typeface="Times New Roman" panose="02020603050405020304" pitchFamily="18" charset="0"/>
              </a:rPr>
              <a:t>1.5</a:t>
            </a:r>
            <a:r>
              <a:rPr lang="en-US" altLang="zh-CN" sz="2400" i="1">
                <a:solidFill>
                  <a:srgbClr val="FF0000"/>
                </a:solidFill>
                <a:sym typeface="Times New Roman" panose="02020603050405020304" pitchFamily="18" charset="0"/>
              </a:rPr>
              <a:t>kT</a:t>
            </a:r>
            <a:r>
              <a:rPr lang="zh-CN" altLang="en-US" sz="2400">
                <a:solidFill>
                  <a:srgbClr val="FF0000"/>
                </a:solidFill>
                <a:sym typeface="Times New Roman" panose="02020603050405020304" pitchFamily="18" charset="0"/>
              </a:rPr>
              <a:t>）</a:t>
            </a:r>
          </a:p>
        </p:txBody>
      </p:sp>
      <p:sp>
        <p:nvSpPr>
          <p:cNvPr id="29703" name="Text Box 8">
            <a:extLst>
              <a:ext uri="{FF2B5EF4-FFF2-40B4-BE49-F238E27FC236}">
                <a16:creationId xmlns:a16="http://schemas.microsoft.com/office/drawing/2014/main" id="{C2137744-3F3C-42D5-A12F-4FABE9FE257D}"/>
              </a:ext>
            </a:extLst>
          </p:cNvPr>
          <p:cNvSpPr txBox="1">
            <a:spLocks noChangeArrowheads="1"/>
          </p:cNvSpPr>
          <p:nvPr/>
        </p:nvSpPr>
        <p:spPr bwMode="auto">
          <a:xfrm>
            <a:off x="228600" y="5791200"/>
            <a:ext cx="26876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本征载流子浓度</a:t>
            </a:r>
          </a:p>
        </p:txBody>
      </p:sp>
      <p:pic>
        <p:nvPicPr>
          <p:cNvPr id="29704" name="Picture 9">
            <a:extLst>
              <a:ext uri="{FF2B5EF4-FFF2-40B4-BE49-F238E27FC236}">
                <a16:creationId xmlns:a16="http://schemas.microsoft.com/office/drawing/2014/main" id="{479EC20F-234A-472F-9F12-F9FE5B4CEB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4638" y="4389438"/>
            <a:ext cx="67564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5" name="Text Box 10">
            <a:extLst>
              <a:ext uri="{FF2B5EF4-FFF2-40B4-BE49-F238E27FC236}">
                <a16:creationId xmlns:a16="http://schemas.microsoft.com/office/drawing/2014/main" id="{8DDAE511-8830-47D6-B2E2-2433CF582053}"/>
              </a:ext>
            </a:extLst>
          </p:cNvPr>
          <p:cNvSpPr txBox="1">
            <a:spLocks noChangeArrowheads="1"/>
          </p:cNvSpPr>
          <p:nvPr/>
        </p:nvSpPr>
        <p:spPr bwMode="auto">
          <a:xfrm>
            <a:off x="468313" y="4005263"/>
            <a:ext cx="5105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将</a:t>
            </a:r>
            <a:r>
              <a:rPr lang="en-US" altLang="zh-CN">
                <a:solidFill>
                  <a:schemeClr val="tx1"/>
                </a:solidFill>
                <a:sym typeface="Times New Roman" panose="02020603050405020304" pitchFamily="18" charset="0"/>
              </a:rPr>
              <a:t>E</a:t>
            </a:r>
            <a:r>
              <a:rPr lang="en-US" altLang="zh-CN" baseline="-25000">
                <a:solidFill>
                  <a:schemeClr val="tx1"/>
                </a:solidFill>
                <a:sym typeface="Times New Roman" panose="02020603050405020304" pitchFamily="18" charset="0"/>
              </a:rPr>
              <a:t>F</a:t>
            </a:r>
            <a:r>
              <a:rPr lang="zh-CN" altLang="en-US">
                <a:solidFill>
                  <a:schemeClr val="tx1"/>
                </a:solidFill>
                <a:sym typeface="Times New Roman" panose="02020603050405020304" pitchFamily="18" charset="0"/>
              </a:rPr>
              <a:t>代入载流子浓度公式</a:t>
            </a:r>
          </a:p>
        </p:txBody>
      </p:sp>
      <p:graphicFrame>
        <p:nvGraphicFramePr>
          <p:cNvPr id="29706" name="Object 11">
            <a:extLst>
              <a:ext uri="{FF2B5EF4-FFF2-40B4-BE49-F238E27FC236}">
                <a16:creationId xmlns:a16="http://schemas.microsoft.com/office/drawing/2014/main" id="{4F7163DF-EAEB-4A6B-BBA6-AAB845512334}"/>
              </a:ext>
            </a:extLst>
          </p:cNvPr>
          <p:cNvGraphicFramePr>
            <a:graphicFrameLocks noChangeAspect="1"/>
          </p:cNvGraphicFramePr>
          <p:nvPr/>
        </p:nvGraphicFramePr>
        <p:xfrm>
          <a:off x="2690813" y="5567363"/>
          <a:ext cx="5257800" cy="1058862"/>
        </p:xfrm>
        <a:graphic>
          <a:graphicData uri="http://schemas.openxmlformats.org/presentationml/2006/ole">
            <mc:AlternateContent xmlns:mc="http://schemas.openxmlformats.org/markup-compatibility/2006">
              <mc:Choice xmlns:v="urn:schemas-microsoft-com:vml" Requires="v">
                <p:oleObj spid="_x0000_s193624" name="Equation" r:id="rId8" imgW="2273300" imgH="457200" progId="Equation.3">
                  <p:embed/>
                </p:oleObj>
              </mc:Choice>
              <mc:Fallback>
                <p:oleObj name="Equation" r:id="rId8" imgW="2273300" imgH="457200" progId="Equation.3">
                  <p:embed/>
                  <p:pic>
                    <p:nvPicPr>
                      <p:cNvPr id="29706" name="Object 11">
                        <a:extLst>
                          <a:ext uri="{FF2B5EF4-FFF2-40B4-BE49-F238E27FC236}">
                            <a16:creationId xmlns:a16="http://schemas.microsoft.com/office/drawing/2014/main" id="{4F7163DF-EAEB-4A6B-BBA6-AAB8455123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0813" y="5567363"/>
                        <a:ext cx="52578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644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4D2B4912-4101-48D0-9B45-8E4D071F235C}"/>
              </a:ext>
            </a:extLst>
          </p:cNvPr>
          <p:cNvSpPr txBox="1">
            <a:spLocks noChangeArrowheads="1"/>
          </p:cNvSpPr>
          <p:nvPr/>
        </p:nvSpPr>
        <p:spPr bwMode="auto">
          <a:xfrm>
            <a:off x="3621088" y="3170238"/>
            <a:ext cx="1828800" cy="579437"/>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3200" i="1">
                <a:solidFill>
                  <a:srgbClr val="FF0000"/>
                </a:solidFill>
                <a:sym typeface="Times New Roman" panose="02020603050405020304" pitchFamily="18" charset="0"/>
              </a:rPr>
              <a:t>n</a:t>
            </a:r>
            <a:r>
              <a:rPr lang="en-US" altLang="zh-CN" sz="3200" baseline="-25000">
                <a:solidFill>
                  <a:srgbClr val="FF0000"/>
                </a:solidFill>
                <a:sym typeface="Times New Roman" panose="02020603050405020304" pitchFamily="18" charset="0"/>
              </a:rPr>
              <a:t>0</a:t>
            </a:r>
            <a:r>
              <a:rPr lang="en-US" altLang="zh-CN" sz="3200" i="1">
                <a:solidFill>
                  <a:srgbClr val="FF0000"/>
                </a:solidFill>
                <a:sym typeface="Times New Roman" panose="02020603050405020304" pitchFamily="18" charset="0"/>
              </a:rPr>
              <a:t>p</a:t>
            </a:r>
            <a:r>
              <a:rPr lang="en-US" altLang="zh-CN" sz="3200" baseline="-25000">
                <a:solidFill>
                  <a:srgbClr val="FF0000"/>
                </a:solidFill>
                <a:sym typeface="Times New Roman" panose="02020603050405020304" pitchFamily="18" charset="0"/>
              </a:rPr>
              <a:t>0</a:t>
            </a:r>
            <a:r>
              <a:rPr lang="en-US" altLang="zh-CN" sz="3200">
                <a:solidFill>
                  <a:srgbClr val="FF0000"/>
                </a:solidFill>
                <a:sym typeface="Times New Roman" panose="02020603050405020304" pitchFamily="18" charset="0"/>
              </a:rPr>
              <a:t>=</a:t>
            </a:r>
            <a:r>
              <a:rPr lang="en-US" altLang="zh-CN" sz="3200" i="1">
                <a:solidFill>
                  <a:srgbClr val="FF0000"/>
                </a:solidFill>
                <a:sym typeface="Times New Roman" panose="02020603050405020304" pitchFamily="18" charset="0"/>
              </a:rPr>
              <a:t>n</a:t>
            </a:r>
            <a:r>
              <a:rPr lang="en-US" altLang="zh-CN" sz="3200" i="1" baseline="-25000">
                <a:solidFill>
                  <a:srgbClr val="FF0000"/>
                </a:solidFill>
                <a:sym typeface="Times New Roman" panose="02020603050405020304" pitchFamily="18" charset="0"/>
              </a:rPr>
              <a:t>i</a:t>
            </a:r>
            <a:r>
              <a:rPr lang="en-US" altLang="zh-CN" sz="3200" baseline="30000">
                <a:solidFill>
                  <a:srgbClr val="FF0000"/>
                </a:solidFill>
                <a:sym typeface="Times New Roman" panose="02020603050405020304" pitchFamily="18" charset="0"/>
              </a:rPr>
              <a:t>2</a:t>
            </a:r>
          </a:p>
        </p:txBody>
      </p:sp>
      <p:graphicFrame>
        <p:nvGraphicFramePr>
          <p:cNvPr id="30723" name="Object 5">
            <a:extLst>
              <a:ext uri="{FF2B5EF4-FFF2-40B4-BE49-F238E27FC236}">
                <a16:creationId xmlns:a16="http://schemas.microsoft.com/office/drawing/2014/main" id="{D2C54042-1057-4303-BCDF-8F18CCBAFA24}"/>
              </a:ext>
            </a:extLst>
          </p:cNvPr>
          <p:cNvGraphicFramePr>
            <a:graphicFrameLocks noChangeAspect="1"/>
          </p:cNvGraphicFramePr>
          <p:nvPr/>
        </p:nvGraphicFramePr>
        <p:xfrm>
          <a:off x="1447800" y="304800"/>
          <a:ext cx="5257800" cy="1058863"/>
        </p:xfrm>
        <a:graphic>
          <a:graphicData uri="http://schemas.openxmlformats.org/presentationml/2006/ole">
            <mc:AlternateContent xmlns:mc="http://schemas.openxmlformats.org/markup-compatibility/2006">
              <mc:Choice xmlns:v="urn:schemas-microsoft-com:vml" Requires="v">
                <p:oleObj spid="_x0000_s194590" name="Equation" r:id="rId3" imgW="2273300" imgH="457200" progId="Equation.3">
                  <p:embed/>
                </p:oleObj>
              </mc:Choice>
              <mc:Fallback>
                <p:oleObj name="Equation" r:id="rId3" imgW="2273300" imgH="457200" progId="Equation.3">
                  <p:embed/>
                  <p:pic>
                    <p:nvPicPr>
                      <p:cNvPr id="30723" name="Object 5">
                        <a:extLst>
                          <a:ext uri="{FF2B5EF4-FFF2-40B4-BE49-F238E27FC236}">
                            <a16:creationId xmlns:a16="http://schemas.microsoft.com/office/drawing/2014/main" id="{D2C54042-1057-4303-BCDF-8F18CCBAF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04800"/>
                        <a:ext cx="52578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Text Box 6">
            <a:extLst>
              <a:ext uri="{FF2B5EF4-FFF2-40B4-BE49-F238E27FC236}">
                <a16:creationId xmlns:a16="http://schemas.microsoft.com/office/drawing/2014/main" id="{0F6B41C4-CAE3-4416-A3A2-92BE0EE212D0}"/>
              </a:ext>
            </a:extLst>
          </p:cNvPr>
          <p:cNvSpPr txBox="1">
            <a:spLocks noChangeArrowheads="1"/>
          </p:cNvSpPr>
          <p:nvPr/>
        </p:nvSpPr>
        <p:spPr bwMode="auto">
          <a:xfrm>
            <a:off x="323850" y="1484313"/>
            <a:ext cx="86629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对一定半导体材料，本征载流子浓度随温度的升高而迅速增加。这就是</a:t>
            </a:r>
            <a:r>
              <a:rPr lang="zh-CN" altLang="en-US" sz="2400">
                <a:solidFill>
                  <a:srgbClr val="0000FF"/>
                </a:solidFill>
                <a:sym typeface="Times New Roman" panose="02020603050405020304" pitchFamily="18" charset="0"/>
              </a:rPr>
              <a:t>载流子浓度与温度的定量关系</a:t>
            </a:r>
            <a:r>
              <a:rPr lang="zh-CN" altLang="en-US" sz="2400">
                <a:solidFill>
                  <a:schemeClr val="tx1"/>
                </a:solidFill>
                <a:sym typeface="Times New Roman" panose="02020603050405020304" pitchFamily="18" charset="0"/>
              </a:rPr>
              <a:t>；</a:t>
            </a:r>
          </a:p>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不同半导体材料，禁带宽度越大，本征载流子浓度就越小。</a:t>
            </a:r>
          </a:p>
        </p:txBody>
      </p:sp>
      <p:sp>
        <p:nvSpPr>
          <p:cNvPr id="30725" name="Rectangle 7">
            <a:extLst>
              <a:ext uri="{FF2B5EF4-FFF2-40B4-BE49-F238E27FC236}">
                <a16:creationId xmlns:a16="http://schemas.microsoft.com/office/drawing/2014/main" id="{A0D55C02-E2E0-4497-A9F8-720FA39DEF14}"/>
              </a:ext>
            </a:extLst>
          </p:cNvPr>
          <p:cNvSpPr>
            <a:spLocks noChangeArrowheads="1"/>
          </p:cNvSpPr>
          <p:nvPr/>
        </p:nvSpPr>
        <p:spPr bwMode="auto">
          <a:xfrm>
            <a:off x="179388" y="4076700"/>
            <a:ext cx="8713787"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l"/>
            </a:pPr>
            <a:r>
              <a:rPr lang="zh-CN" altLang="en-US" sz="2400">
                <a:solidFill>
                  <a:srgbClr val="FF0000"/>
                </a:solidFill>
                <a:sym typeface="Times New Roman" panose="02020603050405020304" pitchFamily="18" charset="0"/>
              </a:rPr>
              <a:t>说明任何非简并的半导体热平衡时载流子浓度的乘积等于该温度时本征载流子浓度的平方。与所含杂质无关。</a:t>
            </a:r>
            <a:endParaRPr lang="en-US" altLang="zh-CN" sz="2400">
              <a:solidFill>
                <a:srgbClr val="FF0000"/>
              </a:solidFill>
              <a:sym typeface="Times New Roman" panose="02020603050405020304" pitchFamily="18" charset="0"/>
            </a:endParaRPr>
          </a:p>
          <a:p>
            <a:pPr>
              <a:buClr>
                <a:schemeClr val="accent1"/>
              </a:buClr>
              <a:buFont typeface="Wingdings" panose="05000000000000000000" pitchFamily="2" charset="2"/>
              <a:buChar char="l"/>
            </a:pPr>
            <a:r>
              <a:rPr lang="zh-CN" altLang="en-US" sz="2400">
                <a:solidFill>
                  <a:schemeClr val="tx1"/>
                </a:solidFill>
                <a:latin typeface="Arial" panose="020B0604020202020204" pitchFamily="34" charset="0"/>
              </a:rPr>
              <a:t>导带电子浓度与价带空穴浓度是相互制约的</a:t>
            </a:r>
            <a:r>
              <a:rPr lang="en-US" altLang="zh-CN" sz="2400">
                <a:solidFill>
                  <a:schemeClr val="tx1"/>
                </a:solidFill>
                <a:latin typeface="Arial" panose="020B0604020202020204" pitchFamily="34" charset="0"/>
              </a:rPr>
              <a:t>——</a:t>
            </a:r>
            <a:r>
              <a:rPr lang="zh-CN" altLang="en-US" sz="2400">
                <a:solidFill>
                  <a:schemeClr val="tx1"/>
                </a:solidFill>
                <a:latin typeface="Arial" panose="020B0604020202020204" pitchFamily="34" charset="0"/>
              </a:rPr>
              <a:t>动态热平衡</a:t>
            </a:r>
            <a:endParaRPr lang="zh-CN" altLang="en-US" sz="2400">
              <a:solidFill>
                <a:srgbClr val="FF0000"/>
              </a:solidFill>
              <a:sym typeface="Times New Roman" panose="02020603050405020304" pitchFamily="18" charset="0"/>
            </a:endParaRPr>
          </a:p>
          <a:p>
            <a:pPr>
              <a:buClr>
                <a:schemeClr val="accent1"/>
              </a:buClr>
              <a:buFont typeface="Wingdings" panose="05000000000000000000" pitchFamily="2" charset="2"/>
              <a:buChar char="l"/>
            </a:pPr>
            <a:r>
              <a:rPr lang="zh-CN" altLang="en-US" sz="2400">
                <a:solidFill>
                  <a:srgbClr val="FF0000"/>
                </a:solidFill>
                <a:sym typeface="Times New Roman" panose="02020603050405020304" pitchFamily="18" charset="0"/>
              </a:rPr>
              <a:t>适用范围：本征半导体和杂质半导体</a:t>
            </a:r>
          </a:p>
        </p:txBody>
      </p:sp>
    </p:spTree>
    <p:extLst>
      <p:ext uri="{BB962C8B-B14F-4D97-AF65-F5344CB8AC3E}">
        <p14:creationId xmlns:p14="http://schemas.microsoft.com/office/powerpoint/2010/main" val="418104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a:extLst>
              <a:ext uri="{FF2B5EF4-FFF2-40B4-BE49-F238E27FC236}">
                <a16:creationId xmlns:a16="http://schemas.microsoft.com/office/drawing/2014/main" id="{E5777248-0355-43C3-B0A0-74E93C1D2BD0}"/>
              </a:ext>
            </a:extLst>
          </p:cNvPr>
          <p:cNvSpPr>
            <a:spLocks noChangeArrowheads="1"/>
          </p:cNvSpPr>
          <p:nvPr/>
        </p:nvSpPr>
        <p:spPr bwMode="auto">
          <a:xfrm>
            <a:off x="107950" y="381000"/>
            <a:ext cx="8839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buClr>
                <a:schemeClr val="accent1"/>
              </a:buClr>
              <a:buFont typeface="Wingdings" panose="05000000000000000000" pitchFamily="2" charset="2"/>
              <a:buChar char="l"/>
            </a:pPr>
            <a:r>
              <a:rPr lang="zh-CN" altLang="en-US" sz="2800">
                <a:solidFill>
                  <a:schemeClr val="tx1"/>
                </a:solidFill>
                <a:sym typeface="Times New Roman" panose="02020603050405020304" pitchFamily="18" charset="0"/>
              </a:rPr>
              <a:t>对杂质半导体，一种载流子浓度增加，另一种载流子浓度必然减小。</a:t>
            </a:r>
          </a:p>
          <a:p>
            <a:pPr>
              <a:buClr>
                <a:schemeClr val="accent1"/>
              </a:buClr>
              <a:buFont typeface="Wingdings" panose="05000000000000000000" pitchFamily="2" charset="2"/>
              <a:buChar char="l"/>
            </a:pPr>
            <a:r>
              <a:rPr lang="zh-CN" altLang="en-US" sz="2800">
                <a:solidFill>
                  <a:srgbClr val="0000FF"/>
                </a:solidFill>
                <a:sym typeface="Times New Roman" panose="02020603050405020304" pitchFamily="18" charset="0"/>
              </a:rPr>
              <a:t>一定温度下，只要</a:t>
            </a:r>
            <a:r>
              <a:rPr lang="en-US" altLang="zh-CN" sz="2800" i="1">
                <a:solidFill>
                  <a:srgbClr val="0000FF"/>
                </a:solidFill>
                <a:sym typeface="Times New Roman" panose="02020603050405020304" pitchFamily="18" charset="0"/>
              </a:rPr>
              <a:t>E</a:t>
            </a:r>
            <a:r>
              <a:rPr lang="en-US" altLang="zh-CN" sz="2800" i="1" baseline="-25000">
                <a:solidFill>
                  <a:srgbClr val="0000FF"/>
                </a:solidFill>
                <a:sym typeface="Times New Roman" panose="02020603050405020304" pitchFamily="18" charset="0"/>
              </a:rPr>
              <a:t>F</a:t>
            </a:r>
            <a:r>
              <a:rPr lang="zh-CN" altLang="en-US" sz="2800">
                <a:solidFill>
                  <a:srgbClr val="0000FF"/>
                </a:solidFill>
                <a:sym typeface="Times New Roman" panose="02020603050405020304" pitchFamily="18" charset="0"/>
              </a:rPr>
              <a:t>确定，电子、空穴浓度也确定。</a:t>
            </a:r>
          </a:p>
        </p:txBody>
      </p:sp>
      <p:pic>
        <p:nvPicPr>
          <p:cNvPr id="31747" name="Picture 1028">
            <a:extLst>
              <a:ext uri="{FF2B5EF4-FFF2-40B4-BE49-F238E27FC236}">
                <a16:creationId xmlns:a16="http://schemas.microsoft.com/office/drawing/2014/main" id="{5BC756DE-772A-4986-B627-F9ECB570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565400"/>
            <a:ext cx="71056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1029">
            <a:extLst>
              <a:ext uri="{FF2B5EF4-FFF2-40B4-BE49-F238E27FC236}">
                <a16:creationId xmlns:a16="http://schemas.microsoft.com/office/drawing/2014/main" id="{9438FA4D-2D2B-4106-97A2-B97D58669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508500"/>
            <a:ext cx="77724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971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8B61404A-17D7-49AC-B317-08ED8D17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49275"/>
            <a:ext cx="3025775" cy="599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a:extLst>
              <a:ext uri="{FF2B5EF4-FFF2-40B4-BE49-F238E27FC236}">
                <a16:creationId xmlns:a16="http://schemas.microsoft.com/office/drawing/2014/main" id="{C4AED2B5-653B-4A35-B1A7-B16D4451B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41438"/>
            <a:ext cx="442912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a:extLst>
              <a:ext uri="{FF2B5EF4-FFF2-40B4-BE49-F238E27FC236}">
                <a16:creationId xmlns:a16="http://schemas.microsoft.com/office/drawing/2014/main" id="{298CAEE0-EEF9-4E6F-9A46-0CFF6B819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581525"/>
            <a:ext cx="45434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a:extLst>
              <a:ext uri="{FF2B5EF4-FFF2-40B4-BE49-F238E27FC236}">
                <a16:creationId xmlns:a16="http://schemas.microsoft.com/office/drawing/2014/main" id="{9EBAF8D5-4C4E-4C6C-A724-0FC8ED1EA1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970588"/>
            <a:ext cx="26955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30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16832B70-E608-4AC3-9B14-A8C545B20449}"/>
              </a:ext>
            </a:extLst>
          </p:cNvPr>
          <p:cNvSpPr>
            <a:spLocks noChangeArrowheads="1"/>
          </p:cNvSpPr>
          <p:nvPr/>
        </p:nvSpPr>
        <p:spPr bwMode="auto">
          <a:xfrm>
            <a:off x="323850" y="1916113"/>
            <a:ext cx="8640763"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40000"/>
              </a:lnSpc>
              <a:spcBef>
                <a:spcPct val="0"/>
              </a:spcBef>
              <a:buClrTx/>
              <a:buFontTx/>
              <a:buNone/>
            </a:pPr>
            <a:r>
              <a:rPr lang="en-US" altLang="zh-CN" sz="2400">
                <a:solidFill>
                  <a:schemeClr val="tx1"/>
                </a:solidFill>
              </a:rPr>
              <a:t>1</a:t>
            </a:r>
            <a:r>
              <a:rPr lang="zh-CN" altLang="en-US" sz="2400">
                <a:solidFill>
                  <a:schemeClr val="tx1"/>
                </a:solidFill>
              </a:rPr>
              <a:t>）本征半导体的纯度要求高</a:t>
            </a:r>
          </a:p>
          <a:p>
            <a:pPr>
              <a:lnSpc>
                <a:spcPct val="140000"/>
              </a:lnSpc>
              <a:spcBef>
                <a:spcPct val="0"/>
              </a:spcBef>
              <a:buClrTx/>
              <a:buFontTx/>
              <a:buNone/>
            </a:pPr>
            <a:r>
              <a:rPr lang="zh-CN" altLang="en-US" sz="2400">
                <a:solidFill>
                  <a:schemeClr val="tx1"/>
                </a:solidFill>
              </a:rPr>
              <a:t>       对于硅，常温下本征载流子浓度</a:t>
            </a:r>
            <a:r>
              <a:rPr lang="en-US" altLang="zh-CN" sz="2400">
                <a:solidFill>
                  <a:schemeClr val="tx1"/>
                </a:solidFill>
              </a:rPr>
              <a:t>~10</a:t>
            </a:r>
            <a:r>
              <a:rPr lang="en-US" altLang="zh-CN" sz="2400" baseline="30000">
                <a:solidFill>
                  <a:schemeClr val="tx1"/>
                </a:solidFill>
              </a:rPr>
              <a:t>10</a:t>
            </a:r>
            <a:r>
              <a:rPr lang="en-US" altLang="zh-CN" sz="2400">
                <a:solidFill>
                  <a:schemeClr val="tx1"/>
                </a:solidFill>
              </a:rPr>
              <a:t>cm</a:t>
            </a:r>
            <a:r>
              <a:rPr lang="en-US" altLang="zh-CN" sz="2400" baseline="30000">
                <a:solidFill>
                  <a:schemeClr val="tx1"/>
                </a:solidFill>
              </a:rPr>
              <a:t>-3</a:t>
            </a:r>
            <a:r>
              <a:rPr lang="zh-CN" altLang="en-US" sz="2400">
                <a:solidFill>
                  <a:schemeClr val="tx1"/>
                </a:solidFill>
              </a:rPr>
              <a:t>。</a:t>
            </a:r>
          </a:p>
          <a:p>
            <a:pPr>
              <a:lnSpc>
                <a:spcPct val="140000"/>
              </a:lnSpc>
              <a:spcBef>
                <a:spcPct val="0"/>
              </a:spcBef>
              <a:buClrTx/>
              <a:buFontTx/>
              <a:buNone/>
            </a:pPr>
            <a:r>
              <a:rPr lang="zh-CN" altLang="en-US" sz="2400">
                <a:solidFill>
                  <a:schemeClr val="tx1"/>
                </a:solidFill>
              </a:rPr>
              <a:t>       为达到本征条件，要求硅材料的纯度大于</a:t>
            </a:r>
            <a:r>
              <a:rPr lang="en-US" altLang="zh-CN" sz="2400">
                <a:solidFill>
                  <a:schemeClr val="tx1"/>
                </a:solidFill>
              </a:rPr>
              <a:t>99.99999999999%</a:t>
            </a:r>
          </a:p>
          <a:p>
            <a:pPr>
              <a:lnSpc>
                <a:spcPct val="140000"/>
              </a:lnSpc>
              <a:spcBef>
                <a:spcPct val="0"/>
              </a:spcBef>
              <a:buClrTx/>
              <a:buFontTx/>
              <a:buNone/>
            </a:pPr>
            <a:r>
              <a:rPr lang="en-US" altLang="zh-CN" sz="2400">
                <a:solidFill>
                  <a:schemeClr val="tx1"/>
                </a:solidFill>
              </a:rPr>
              <a:t>2</a:t>
            </a:r>
            <a:r>
              <a:rPr lang="zh-CN" altLang="en-US" sz="2400">
                <a:solidFill>
                  <a:schemeClr val="tx1"/>
                </a:solidFill>
              </a:rPr>
              <a:t>）本征载流子浓度随温度变化很大</a:t>
            </a:r>
          </a:p>
          <a:p>
            <a:pPr>
              <a:lnSpc>
                <a:spcPct val="140000"/>
              </a:lnSpc>
              <a:spcBef>
                <a:spcPct val="0"/>
              </a:spcBef>
              <a:buClrTx/>
              <a:buFontTx/>
              <a:buNone/>
            </a:pPr>
            <a:r>
              <a:rPr lang="zh-CN" altLang="en-US" sz="2400">
                <a:solidFill>
                  <a:schemeClr val="tx1"/>
                </a:solidFill>
              </a:rPr>
              <a:t>      在室温附近：</a:t>
            </a:r>
            <a:r>
              <a:rPr lang="en-US" altLang="zh-CN" sz="2400">
                <a:solidFill>
                  <a:schemeClr val="tx1"/>
                </a:solidFill>
              </a:rPr>
              <a:t>Si: T </a:t>
            </a:r>
            <a:r>
              <a:rPr lang="zh-CN" altLang="en-US" sz="2400">
                <a:solidFill>
                  <a:schemeClr val="tx1"/>
                </a:solidFill>
              </a:rPr>
              <a:t>上升 </a:t>
            </a:r>
            <a:r>
              <a:rPr lang="en-US" altLang="zh-CN" sz="2400">
                <a:solidFill>
                  <a:schemeClr val="tx1"/>
                </a:solidFill>
              </a:rPr>
              <a:t>8K</a:t>
            </a:r>
            <a:r>
              <a:rPr lang="zh-CN" altLang="en-US" sz="2400">
                <a:solidFill>
                  <a:schemeClr val="tx1"/>
                </a:solidFill>
              </a:rPr>
              <a:t>， </a:t>
            </a:r>
            <a:r>
              <a:rPr lang="en-US" altLang="zh-CN" sz="2400" i="1">
                <a:solidFill>
                  <a:schemeClr val="tx1"/>
                </a:solidFill>
              </a:rPr>
              <a:t>n</a:t>
            </a:r>
            <a:r>
              <a:rPr lang="en-US" altLang="zh-CN" sz="2400" baseline="-25000">
                <a:solidFill>
                  <a:schemeClr val="tx1"/>
                </a:solidFill>
              </a:rPr>
              <a:t>i</a:t>
            </a:r>
            <a:r>
              <a:rPr lang="zh-CN" altLang="en-US" sz="2400">
                <a:solidFill>
                  <a:schemeClr val="tx1"/>
                </a:solidFill>
              </a:rPr>
              <a:t>增加一倍；</a:t>
            </a:r>
          </a:p>
          <a:p>
            <a:pPr>
              <a:lnSpc>
                <a:spcPct val="140000"/>
              </a:lnSpc>
              <a:spcBef>
                <a:spcPct val="0"/>
              </a:spcBef>
              <a:buClrTx/>
              <a:buFontTx/>
              <a:buNone/>
            </a:pPr>
            <a:r>
              <a:rPr lang="zh-CN" altLang="en-US" sz="2400">
                <a:solidFill>
                  <a:schemeClr val="tx1"/>
                </a:solidFill>
              </a:rPr>
              <a:t>                             </a:t>
            </a:r>
            <a:r>
              <a:rPr lang="en-US" altLang="zh-CN" sz="2400">
                <a:solidFill>
                  <a:schemeClr val="tx1"/>
                </a:solidFill>
              </a:rPr>
              <a:t>Ge: T </a:t>
            </a:r>
            <a:r>
              <a:rPr lang="zh-CN" altLang="en-US" sz="2400">
                <a:solidFill>
                  <a:schemeClr val="tx1"/>
                </a:solidFill>
              </a:rPr>
              <a:t>上升</a:t>
            </a:r>
            <a:r>
              <a:rPr lang="en-US" altLang="zh-CN" sz="2400">
                <a:solidFill>
                  <a:schemeClr val="tx1"/>
                </a:solidFill>
              </a:rPr>
              <a:t>12K</a:t>
            </a:r>
            <a:r>
              <a:rPr lang="zh-CN" altLang="en-US" sz="2400">
                <a:solidFill>
                  <a:schemeClr val="tx1"/>
                </a:solidFill>
              </a:rPr>
              <a:t>，</a:t>
            </a:r>
            <a:r>
              <a:rPr lang="en-US" altLang="zh-CN" sz="2400" i="1">
                <a:solidFill>
                  <a:schemeClr val="tx1"/>
                </a:solidFill>
              </a:rPr>
              <a:t>n</a:t>
            </a:r>
            <a:r>
              <a:rPr lang="en-US" altLang="zh-CN" sz="2400" baseline="-25000">
                <a:solidFill>
                  <a:schemeClr val="tx1"/>
                </a:solidFill>
              </a:rPr>
              <a:t>i</a:t>
            </a:r>
            <a:r>
              <a:rPr lang="zh-CN" altLang="en-US" sz="2400">
                <a:solidFill>
                  <a:schemeClr val="tx1"/>
                </a:solidFill>
              </a:rPr>
              <a:t>增加一倍</a:t>
            </a:r>
          </a:p>
          <a:p>
            <a:pPr>
              <a:lnSpc>
                <a:spcPct val="140000"/>
              </a:lnSpc>
              <a:spcBef>
                <a:spcPct val="0"/>
              </a:spcBef>
              <a:buClrTx/>
              <a:buFontTx/>
              <a:buNone/>
            </a:pPr>
            <a:r>
              <a:rPr lang="en-US" altLang="zh-CN" sz="2400">
                <a:solidFill>
                  <a:schemeClr val="tx1"/>
                </a:solidFill>
              </a:rPr>
              <a:t>3</a:t>
            </a:r>
            <a:r>
              <a:rPr lang="zh-CN" altLang="en-US" sz="2400">
                <a:solidFill>
                  <a:schemeClr val="tx1"/>
                </a:solidFill>
              </a:rPr>
              <a:t>）本征半导体的电导率不能人为控制</a:t>
            </a:r>
          </a:p>
        </p:txBody>
      </p:sp>
      <p:sp>
        <p:nvSpPr>
          <p:cNvPr id="33795" name="矩形 1">
            <a:extLst>
              <a:ext uri="{FF2B5EF4-FFF2-40B4-BE49-F238E27FC236}">
                <a16:creationId xmlns:a16="http://schemas.microsoft.com/office/drawing/2014/main" id="{B1B0E3E6-11CA-4FA3-A579-9D4B752D9B1D}"/>
              </a:ext>
            </a:extLst>
          </p:cNvPr>
          <p:cNvSpPr>
            <a:spLocks noChangeArrowheads="1"/>
          </p:cNvSpPr>
          <p:nvPr/>
        </p:nvSpPr>
        <p:spPr bwMode="auto">
          <a:xfrm>
            <a:off x="2079625" y="908050"/>
            <a:ext cx="5129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40000"/>
              </a:lnSpc>
              <a:spcBef>
                <a:spcPct val="0"/>
              </a:spcBef>
              <a:buClrTx/>
              <a:buFontTx/>
              <a:buNone/>
            </a:pPr>
            <a:r>
              <a:rPr lang="zh-CN" altLang="en-US" sz="3200">
                <a:solidFill>
                  <a:schemeClr val="accent2"/>
                </a:solidFill>
              </a:rPr>
              <a:t>本征半导体在应用上的限制</a:t>
            </a:r>
          </a:p>
        </p:txBody>
      </p:sp>
    </p:spTree>
    <p:extLst>
      <p:ext uri="{BB962C8B-B14F-4D97-AF65-F5344CB8AC3E}">
        <p14:creationId xmlns:p14="http://schemas.microsoft.com/office/powerpoint/2010/main" val="25513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EACEC30A-1B16-4557-A676-7A40D37EEE59}"/>
              </a:ext>
            </a:extLst>
          </p:cNvPr>
          <p:cNvSpPr txBox="1">
            <a:spLocks noChangeArrowheads="1"/>
          </p:cNvSpPr>
          <p:nvPr/>
        </p:nvSpPr>
        <p:spPr bwMode="auto">
          <a:xfrm>
            <a:off x="0" y="14288"/>
            <a:ext cx="9144000" cy="89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4000" dirty="0">
                <a:solidFill>
                  <a:schemeClr val="tx1"/>
                </a:solidFill>
                <a:sym typeface="Times New Roman" panose="02020603050405020304" pitchFamily="18" charset="0"/>
              </a:rPr>
              <a:t>1.4 </a:t>
            </a:r>
            <a:r>
              <a:rPr lang="zh-CN" altLang="en-US" sz="4000" dirty="0">
                <a:solidFill>
                  <a:schemeClr val="tx1"/>
                </a:solidFill>
                <a:sym typeface="Times New Roman" panose="02020603050405020304" pitchFamily="18" charset="0"/>
              </a:rPr>
              <a:t>杂质半导体的载流子浓度</a:t>
            </a:r>
          </a:p>
        </p:txBody>
      </p:sp>
      <p:pic>
        <p:nvPicPr>
          <p:cNvPr id="34819" name="Picture 3">
            <a:extLst>
              <a:ext uri="{FF2B5EF4-FFF2-40B4-BE49-F238E27FC236}">
                <a16:creationId xmlns:a16="http://schemas.microsoft.com/office/drawing/2014/main" id="{9573E442-14FA-42DB-B297-A426518C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5" y="4221163"/>
            <a:ext cx="4643438"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0" name="矩形 1">
            <a:extLst>
              <a:ext uri="{FF2B5EF4-FFF2-40B4-BE49-F238E27FC236}">
                <a16:creationId xmlns:a16="http://schemas.microsoft.com/office/drawing/2014/main" id="{7750B51F-2921-4698-8965-5BC7CE712D40}"/>
              </a:ext>
            </a:extLst>
          </p:cNvPr>
          <p:cNvSpPr>
            <a:spLocks noChangeArrowheads="1"/>
          </p:cNvSpPr>
          <p:nvPr/>
        </p:nvSpPr>
        <p:spPr bwMode="auto">
          <a:xfrm>
            <a:off x="2149475" y="908050"/>
            <a:ext cx="4960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800" dirty="0">
                <a:solidFill>
                  <a:srgbClr val="FF0000"/>
                </a:solidFill>
                <a:sym typeface="Times New Roman" panose="02020603050405020304" pitchFamily="18" charset="0"/>
              </a:rPr>
              <a:t>1.4.1 </a:t>
            </a:r>
            <a:r>
              <a:rPr lang="zh-CN" altLang="en-US" sz="2800" dirty="0">
                <a:solidFill>
                  <a:srgbClr val="FF0000"/>
                </a:solidFill>
                <a:sym typeface="Times New Roman" panose="02020603050405020304" pitchFamily="18" charset="0"/>
              </a:rPr>
              <a:t>杂质能级上的电子和空穴</a:t>
            </a:r>
          </a:p>
        </p:txBody>
      </p:sp>
      <p:sp>
        <p:nvSpPr>
          <p:cNvPr id="34821" name="Rectangle 10">
            <a:extLst>
              <a:ext uri="{FF2B5EF4-FFF2-40B4-BE49-F238E27FC236}">
                <a16:creationId xmlns:a16="http://schemas.microsoft.com/office/drawing/2014/main" id="{7EE4C2B4-980B-4337-AFB7-3668B1721788}"/>
              </a:ext>
            </a:extLst>
          </p:cNvPr>
          <p:cNvSpPr>
            <a:spLocks noChangeArrowheads="1"/>
          </p:cNvSpPr>
          <p:nvPr/>
        </p:nvSpPr>
        <p:spPr bwMode="auto">
          <a:xfrm>
            <a:off x="179388" y="1849438"/>
            <a:ext cx="84963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 typeface="Wingdings" panose="05000000000000000000" pitchFamily="2" charset="2"/>
              <a:buChar char="Ø"/>
            </a:pPr>
            <a:r>
              <a:rPr lang="zh-CN" altLang="en-US" sz="2400">
                <a:solidFill>
                  <a:schemeClr val="tx1"/>
                </a:solidFill>
              </a:rPr>
              <a:t>载流子来源于</a:t>
            </a:r>
            <a:r>
              <a:rPr lang="zh-CN" altLang="en-US" sz="2400">
                <a:solidFill>
                  <a:schemeClr val="accent2"/>
                </a:solidFill>
              </a:rPr>
              <a:t>杂质电离</a:t>
            </a:r>
            <a:r>
              <a:rPr lang="zh-CN" altLang="en-US" sz="2400">
                <a:solidFill>
                  <a:schemeClr val="tx1"/>
                </a:solidFill>
              </a:rPr>
              <a:t>和</a:t>
            </a:r>
            <a:r>
              <a:rPr lang="zh-CN" altLang="en-US" sz="2400">
                <a:solidFill>
                  <a:schemeClr val="accent2"/>
                </a:solidFill>
              </a:rPr>
              <a:t>本征激发</a:t>
            </a:r>
            <a:r>
              <a:rPr lang="zh-CN" altLang="en-US" sz="2400">
                <a:solidFill>
                  <a:schemeClr val="tx1"/>
                </a:solidFill>
              </a:rPr>
              <a:t>，其程度与温度有关。</a:t>
            </a:r>
          </a:p>
          <a:p>
            <a:pPr eaLnBrk="1" hangingPunct="1">
              <a:lnSpc>
                <a:spcPct val="110000"/>
              </a:lnSpc>
              <a:spcBef>
                <a:spcPct val="0"/>
              </a:spcBef>
              <a:buClrTx/>
              <a:buFont typeface="Wingdings" panose="05000000000000000000" pitchFamily="2" charset="2"/>
              <a:buChar char="Ø"/>
            </a:pPr>
            <a:r>
              <a:rPr lang="zh-CN" altLang="en-US" sz="2400">
                <a:solidFill>
                  <a:schemeClr val="accent2"/>
                </a:solidFill>
              </a:rPr>
              <a:t>杂质电离：</a:t>
            </a:r>
            <a:r>
              <a:rPr lang="zh-CN" altLang="en-US" sz="2400">
                <a:solidFill>
                  <a:schemeClr val="tx1"/>
                </a:solidFill>
              </a:rPr>
              <a:t>产生电子（施主）或空穴（受主），同时产生不可移动的正、负电中心。</a:t>
            </a:r>
          </a:p>
          <a:p>
            <a:pPr eaLnBrk="1" hangingPunct="1">
              <a:lnSpc>
                <a:spcPct val="110000"/>
              </a:lnSpc>
              <a:spcBef>
                <a:spcPct val="0"/>
              </a:spcBef>
              <a:buClrTx/>
              <a:buFont typeface="Wingdings" panose="05000000000000000000" pitchFamily="2" charset="2"/>
              <a:buChar char="Ø"/>
            </a:pPr>
            <a:r>
              <a:rPr lang="zh-CN" altLang="en-US" sz="2400">
                <a:solidFill>
                  <a:schemeClr val="accent2"/>
                </a:solidFill>
              </a:rPr>
              <a:t>本征激发：</a:t>
            </a:r>
            <a:r>
              <a:rPr lang="zh-CN" altLang="en-US" sz="2400">
                <a:solidFill>
                  <a:schemeClr val="tx1"/>
                </a:solidFill>
              </a:rPr>
              <a:t>产生电子</a:t>
            </a:r>
            <a:r>
              <a:rPr lang="en-US" altLang="zh-CN" sz="2400">
                <a:solidFill>
                  <a:schemeClr val="tx1"/>
                </a:solidFill>
              </a:rPr>
              <a:t>-</a:t>
            </a:r>
            <a:r>
              <a:rPr lang="zh-CN" altLang="en-US" sz="2400">
                <a:solidFill>
                  <a:schemeClr val="tx1"/>
                </a:solidFill>
              </a:rPr>
              <a:t>空穴对。</a:t>
            </a:r>
          </a:p>
          <a:p>
            <a:pPr eaLnBrk="1" hangingPunct="1">
              <a:lnSpc>
                <a:spcPct val="110000"/>
              </a:lnSpc>
              <a:spcBef>
                <a:spcPct val="0"/>
              </a:spcBef>
              <a:buClrTx/>
              <a:buFont typeface="Wingdings" panose="05000000000000000000" pitchFamily="2" charset="2"/>
              <a:buChar char="Ø"/>
            </a:pPr>
            <a:r>
              <a:rPr lang="zh-CN" altLang="en-US" sz="2400">
                <a:solidFill>
                  <a:schemeClr val="tx1"/>
                </a:solidFill>
              </a:rPr>
              <a:t>在大多半导体器件工作温度下，本征激发可忽略，为杂质饱和电离</a:t>
            </a:r>
          </a:p>
        </p:txBody>
      </p:sp>
    </p:spTree>
    <p:extLst>
      <p:ext uri="{BB962C8B-B14F-4D97-AF65-F5344CB8AC3E}">
        <p14:creationId xmlns:p14="http://schemas.microsoft.com/office/powerpoint/2010/main" val="2938428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D80BD03-0FA1-4073-ACD3-0EC66C3C4C1C}"/>
              </a:ext>
            </a:extLst>
          </p:cNvPr>
          <p:cNvSpPr>
            <a:spLocks noGrp="1" noRot="1" noChangeArrowheads="1"/>
          </p:cNvSpPr>
          <p:nvPr>
            <p:ph type="title"/>
          </p:nvPr>
        </p:nvSpPr>
        <p:spPr>
          <a:xfrm>
            <a:off x="373063" y="60239"/>
            <a:ext cx="8159377" cy="1325563"/>
          </a:xfrm>
        </p:spPr>
        <p:txBody>
          <a:bodyPr/>
          <a:lstStyle/>
          <a:p>
            <a:r>
              <a:rPr lang="en-US" altLang="zh-CN" sz="4000" dirty="0">
                <a:sym typeface="Times New Roman" panose="02020603050405020304" pitchFamily="18" charset="0"/>
              </a:rPr>
              <a:t>1.3.1 </a:t>
            </a:r>
            <a:r>
              <a:rPr lang="zh-CN" altLang="en-US" sz="4000" dirty="0">
                <a:sym typeface="Times New Roman" panose="02020603050405020304" pitchFamily="18" charset="0"/>
              </a:rPr>
              <a:t>导带价带中载流子的统计分布</a:t>
            </a:r>
            <a:endParaRPr kumimoji="1" lang="zh-CN" altLang="en-US" sz="2400" dirty="0">
              <a:ea typeface="ˎ̥"/>
              <a:cs typeface="ˎ̥"/>
              <a:sym typeface="Times New Roman" panose="02020603050405020304" pitchFamily="18" charset="0"/>
            </a:endParaRPr>
          </a:p>
        </p:txBody>
      </p:sp>
      <p:sp>
        <p:nvSpPr>
          <p:cNvPr id="10243" name="Rectangle 3">
            <a:extLst>
              <a:ext uri="{FF2B5EF4-FFF2-40B4-BE49-F238E27FC236}">
                <a16:creationId xmlns:a16="http://schemas.microsoft.com/office/drawing/2014/main" id="{63B28B7A-69FB-4E9D-AFDC-F634A66E2F88}"/>
              </a:ext>
            </a:extLst>
          </p:cNvPr>
          <p:cNvSpPr>
            <a:spLocks noGrp="1" noRot="1" noChangeArrowheads="1"/>
          </p:cNvSpPr>
          <p:nvPr>
            <p:ph idx="1"/>
          </p:nvPr>
        </p:nvSpPr>
        <p:spPr>
          <a:xfrm>
            <a:off x="468312" y="2559545"/>
            <a:ext cx="8540750" cy="3886200"/>
          </a:xfrm>
        </p:spPr>
        <p:txBody>
          <a:bodyPr>
            <a:normAutofit fontScale="92500" lnSpcReduction="20000"/>
          </a:bodyPr>
          <a:lstStyle/>
          <a:p>
            <a:pPr eaLnBrk="1" hangingPunct="1">
              <a:lnSpc>
                <a:spcPct val="110000"/>
              </a:lnSpc>
              <a:buFont typeface="Wingdings" panose="05000000000000000000" pitchFamily="2" charset="2"/>
              <a:buChar char="Ø"/>
            </a:pPr>
            <a:r>
              <a:rPr kumimoji="1" lang="zh-CN" altLang="en-US" dirty="0">
                <a:sym typeface="Times New Roman" panose="02020603050405020304" pitchFamily="18" charset="0"/>
              </a:rPr>
              <a:t>假设在能带中能量</a:t>
            </a:r>
            <a:r>
              <a:rPr kumimoji="1" lang="en-US" altLang="zh-CN" dirty="0">
                <a:sym typeface="Times New Roman" panose="02020603050405020304" pitchFamily="18" charset="0"/>
              </a:rPr>
              <a:t>E</a:t>
            </a:r>
            <a:r>
              <a:rPr kumimoji="1" lang="zh-CN" altLang="en-US" dirty="0">
                <a:sym typeface="Times New Roman" panose="02020603050405020304" pitchFamily="18" charset="0"/>
              </a:rPr>
              <a:t>与</a:t>
            </a:r>
            <a:r>
              <a:rPr kumimoji="1" lang="en-US" altLang="zh-CN" dirty="0" err="1">
                <a:sym typeface="Times New Roman" panose="02020603050405020304" pitchFamily="18" charset="0"/>
              </a:rPr>
              <a:t>E+dE</a:t>
            </a:r>
            <a:r>
              <a:rPr kumimoji="1" lang="zh-CN" altLang="en-US" dirty="0">
                <a:sym typeface="Times New Roman" panose="02020603050405020304" pitchFamily="18" charset="0"/>
              </a:rPr>
              <a:t>之间的能量间隔</a:t>
            </a:r>
            <a:r>
              <a:rPr kumimoji="1" lang="en-US" altLang="zh-CN" dirty="0" err="1">
                <a:sym typeface="Times New Roman" panose="02020603050405020304" pitchFamily="18" charset="0"/>
              </a:rPr>
              <a:t>dE</a:t>
            </a:r>
            <a:r>
              <a:rPr kumimoji="1" lang="zh-CN" altLang="en-US" dirty="0">
                <a:sym typeface="Times New Roman" panose="02020603050405020304" pitchFamily="18" charset="0"/>
              </a:rPr>
              <a:t>内有量子态</a:t>
            </a:r>
            <a:r>
              <a:rPr kumimoji="1" lang="en-US" altLang="zh-CN" dirty="0" err="1">
                <a:sym typeface="Times New Roman" panose="02020603050405020304" pitchFamily="18" charset="0"/>
              </a:rPr>
              <a:t>dZ</a:t>
            </a:r>
            <a:r>
              <a:rPr kumimoji="1" lang="zh-CN" altLang="en-US" dirty="0">
                <a:sym typeface="Times New Roman" panose="02020603050405020304" pitchFamily="18" charset="0"/>
              </a:rPr>
              <a:t>个，则定义状态密度</a:t>
            </a:r>
            <a:r>
              <a:rPr kumimoji="1" lang="en-US" altLang="zh-CN" dirty="0">
                <a:sym typeface="Times New Roman" panose="02020603050405020304" pitchFamily="18" charset="0"/>
              </a:rPr>
              <a:t>g(E)</a:t>
            </a:r>
            <a:r>
              <a:rPr kumimoji="1" lang="zh-CN" altLang="en-US" dirty="0">
                <a:sym typeface="Times New Roman" panose="02020603050405020304" pitchFamily="18" charset="0"/>
              </a:rPr>
              <a:t>为：</a:t>
            </a:r>
          </a:p>
          <a:p>
            <a:pPr eaLnBrk="1" hangingPunct="1">
              <a:lnSpc>
                <a:spcPct val="110000"/>
              </a:lnSpc>
              <a:buFont typeface="Wingdings" panose="05000000000000000000" pitchFamily="2" charset="2"/>
              <a:buChar char="Ø"/>
            </a:pPr>
            <a:endParaRPr lang="zh-CN" altLang="en-US" dirty="0">
              <a:sym typeface="Times New Roman" panose="02020603050405020304" pitchFamily="18" charset="0"/>
            </a:endParaRPr>
          </a:p>
          <a:p>
            <a:pPr eaLnBrk="1" hangingPunct="1">
              <a:lnSpc>
                <a:spcPct val="110000"/>
              </a:lnSpc>
              <a:buFont typeface="Wingdings" panose="05000000000000000000" pitchFamily="2" charset="2"/>
              <a:buChar char="Ø"/>
            </a:pPr>
            <a:endParaRPr lang="zh-CN" altLang="en-US" dirty="0">
              <a:sym typeface="Times New Roman" panose="02020603050405020304" pitchFamily="18" charset="0"/>
            </a:endParaRPr>
          </a:p>
          <a:p>
            <a:pPr eaLnBrk="1" hangingPunct="1">
              <a:lnSpc>
                <a:spcPct val="110000"/>
              </a:lnSpc>
              <a:buFont typeface="Wingdings" panose="05000000000000000000" pitchFamily="2" charset="2"/>
              <a:buChar char="Ø"/>
            </a:pPr>
            <a:r>
              <a:rPr lang="zh-CN" altLang="en-US" dirty="0">
                <a:sym typeface="Times New Roman" panose="02020603050405020304" pitchFamily="18" charset="0"/>
              </a:rPr>
              <a:t>计算步骤</a:t>
            </a:r>
          </a:p>
          <a:p>
            <a:pPr lvl="1" eaLnBrk="1" hangingPunct="1">
              <a:lnSpc>
                <a:spcPct val="110000"/>
              </a:lnSpc>
              <a:buFont typeface="Arial" panose="020B0604020202020204" pitchFamily="34" charset="0"/>
              <a:buChar char="•"/>
            </a:pPr>
            <a:r>
              <a:rPr lang="zh-CN" altLang="en-US" b="1" dirty="0">
                <a:latin typeface="Times New Roman" panose="02020603050405020304" pitchFamily="18" charset="0"/>
                <a:sym typeface="Times New Roman" panose="02020603050405020304" pitchFamily="18" charset="0"/>
              </a:rPr>
              <a:t>计算单位</a:t>
            </a:r>
            <a:r>
              <a:rPr lang="en-US" altLang="zh-CN" b="1" dirty="0">
                <a:latin typeface="Times New Roman" panose="02020603050405020304" pitchFamily="18" charset="0"/>
                <a:sym typeface="Times New Roman" panose="02020603050405020304" pitchFamily="18" charset="0"/>
              </a:rPr>
              <a:t>k</a:t>
            </a:r>
            <a:r>
              <a:rPr lang="zh-CN" altLang="en-US" b="1" dirty="0">
                <a:latin typeface="Times New Roman" panose="02020603050405020304" pitchFamily="18" charset="0"/>
                <a:sym typeface="Times New Roman" panose="02020603050405020304" pitchFamily="18" charset="0"/>
              </a:rPr>
              <a:t>空间中的量子态数；</a:t>
            </a:r>
          </a:p>
          <a:p>
            <a:pPr lvl="1" eaLnBrk="1" hangingPunct="1">
              <a:lnSpc>
                <a:spcPct val="110000"/>
              </a:lnSpc>
              <a:buFont typeface="Arial" panose="020B0604020202020204" pitchFamily="34" charset="0"/>
              <a:buChar char="•"/>
            </a:pPr>
            <a:r>
              <a:rPr lang="zh-CN" altLang="en-US" b="1" dirty="0">
                <a:latin typeface="Times New Roman" panose="02020603050405020304" pitchFamily="18" charset="0"/>
                <a:sym typeface="Times New Roman" panose="02020603050405020304" pitchFamily="18" charset="0"/>
              </a:rPr>
              <a:t>计算单位能量范围所对应的</a:t>
            </a:r>
            <a:r>
              <a:rPr lang="en-US" altLang="zh-CN" b="1" dirty="0">
                <a:latin typeface="Times New Roman" panose="02020603050405020304" pitchFamily="18" charset="0"/>
                <a:sym typeface="Times New Roman" panose="02020603050405020304" pitchFamily="18" charset="0"/>
              </a:rPr>
              <a:t>k</a:t>
            </a:r>
            <a:r>
              <a:rPr lang="zh-CN" altLang="en-US" b="1" dirty="0">
                <a:latin typeface="Times New Roman" panose="02020603050405020304" pitchFamily="18" charset="0"/>
                <a:sym typeface="Times New Roman" panose="02020603050405020304" pitchFamily="18" charset="0"/>
              </a:rPr>
              <a:t>空间体积；</a:t>
            </a:r>
          </a:p>
          <a:p>
            <a:pPr lvl="1" eaLnBrk="1" hangingPunct="1">
              <a:lnSpc>
                <a:spcPct val="110000"/>
              </a:lnSpc>
              <a:buFont typeface="Arial" panose="020B0604020202020204" pitchFamily="34" charset="0"/>
              <a:buChar char="•"/>
            </a:pPr>
            <a:r>
              <a:rPr lang="zh-CN" altLang="en-US" b="1" dirty="0">
                <a:latin typeface="Times New Roman" panose="02020603050405020304" pitchFamily="18" charset="0"/>
                <a:sym typeface="Times New Roman" panose="02020603050405020304" pitchFamily="18" charset="0"/>
              </a:rPr>
              <a:t>计算单位能量范围内的量子态数；</a:t>
            </a:r>
          </a:p>
          <a:p>
            <a:pPr lvl="1" eaLnBrk="1" hangingPunct="1">
              <a:lnSpc>
                <a:spcPct val="110000"/>
              </a:lnSpc>
              <a:buFont typeface="Arial" panose="020B0604020202020204" pitchFamily="34" charset="0"/>
              <a:buChar char="•"/>
            </a:pPr>
            <a:r>
              <a:rPr lang="zh-CN" altLang="en-US" b="1" dirty="0">
                <a:latin typeface="Times New Roman" panose="02020603050405020304" pitchFamily="18" charset="0"/>
                <a:sym typeface="Times New Roman" panose="02020603050405020304" pitchFamily="18" charset="0"/>
              </a:rPr>
              <a:t>求得状态密度</a:t>
            </a:r>
            <a:r>
              <a:rPr lang="zh-CN" altLang="en-US" dirty="0">
                <a:latin typeface="Times New Roman" panose="02020603050405020304" pitchFamily="18" charset="0"/>
                <a:sym typeface="Times New Roman" panose="02020603050405020304" pitchFamily="18" charset="0"/>
              </a:rPr>
              <a:t>。</a:t>
            </a:r>
          </a:p>
        </p:txBody>
      </p:sp>
      <p:sp>
        <p:nvSpPr>
          <p:cNvPr id="10244" name="Rectangle 4">
            <a:extLst>
              <a:ext uri="{FF2B5EF4-FFF2-40B4-BE49-F238E27FC236}">
                <a16:creationId xmlns:a16="http://schemas.microsoft.com/office/drawing/2014/main" id="{4C004E13-CA32-4B7F-92F5-7AD082C6C77C}"/>
              </a:ext>
            </a:extLst>
          </p:cNvPr>
          <p:cNvSpPr>
            <a:spLocks noChangeArrowheads="1"/>
          </p:cNvSpPr>
          <p:nvPr/>
        </p:nvSpPr>
        <p:spPr bwMode="auto">
          <a:xfrm>
            <a:off x="0" y="-20002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a:solidFill>
                <a:schemeClr val="tx1"/>
              </a:solidFill>
              <a:sym typeface="Times New Roman" panose="02020603050405020304" pitchFamily="18" charset="0"/>
            </a:endParaRPr>
          </a:p>
        </p:txBody>
      </p:sp>
      <p:graphicFrame>
        <p:nvGraphicFramePr>
          <p:cNvPr id="10245" name="Object 5">
            <a:extLst>
              <a:ext uri="{FF2B5EF4-FFF2-40B4-BE49-F238E27FC236}">
                <a16:creationId xmlns:a16="http://schemas.microsoft.com/office/drawing/2014/main" id="{E4BFE420-EE6F-430C-B54D-6E5B6846EC89}"/>
              </a:ext>
            </a:extLst>
          </p:cNvPr>
          <p:cNvGraphicFramePr>
            <a:graphicFrameLocks noChangeAspect="1"/>
          </p:cNvGraphicFramePr>
          <p:nvPr>
            <p:extLst>
              <p:ext uri="{D42A27DB-BD31-4B8C-83A1-F6EECF244321}">
                <p14:modId xmlns:p14="http://schemas.microsoft.com/office/powerpoint/2010/main" val="1724641067"/>
              </p:ext>
            </p:extLst>
          </p:nvPr>
        </p:nvGraphicFramePr>
        <p:xfrm>
          <a:off x="3635896" y="3645024"/>
          <a:ext cx="1368425" cy="738188"/>
        </p:xfrm>
        <a:graphic>
          <a:graphicData uri="http://schemas.openxmlformats.org/presentationml/2006/ole">
            <mc:AlternateContent xmlns:mc="http://schemas.openxmlformats.org/markup-compatibility/2006">
              <mc:Choice xmlns:v="urn:schemas-microsoft-com:vml" Requires="v">
                <p:oleObj spid="_x0000_s181278" r:id="rId3" imgW="723586" imgH="393529" progId="Equation.3">
                  <p:embed/>
                </p:oleObj>
              </mc:Choice>
              <mc:Fallback>
                <p:oleObj r:id="rId3" imgW="723586" imgH="393529" progId="Equation.3">
                  <p:embed/>
                  <p:pic>
                    <p:nvPicPr>
                      <p:cNvPr id="10245" name="Object 5">
                        <a:extLst>
                          <a:ext uri="{FF2B5EF4-FFF2-40B4-BE49-F238E27FC236}">
                            <a16:creationId xmlns:a16="http://schemas.microsoft.com/office/drawing/2014/main" id="{E4BFE420-EE6F-430C-B54D-6E5B6846E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645024"/>
                        <a:ext cx="1368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6" name="Rectangle 11">
            <a:extLst>
              <a:ext uri="{FF2B5EF4-FFF2-40B4-BE49-F238E27FC236}">
                <a16:creationId xmlns:a16="http://schemas.microsoft.com/office/drawing/2014/main" id="{1F18CAC8-E9D4-4118-8074-4064B6AB3EC2}"/>
              </a:ext>
            </a:extLst>
          </p:cNvPr>
          <p:cNvSpPr>
            <a:spLocks noChangeArrowheads="1"/>
          </p:cNvSpPr>
          <p:nvPr/>
        </p:nvSpPr>
        <p:spPr bwMode="auto">
          <a:xfrm>
            <a:off x="251521" y="1133098"/>
            <a:ext cx="8424167" cy="144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tIns="165048" bIns="165048" anchor="ctr">
            <a:spAutoFit/>
          </a:bodyPr>
          <a:lstStyle>
            <a:lvl1pPr marL="1349375" indent="-1349375">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marL="457200" indent="-457200">
              <a:spcBef>
                <a:spcPct val="0"/>
              </a:spcBef>
              <a:buClrTx/>
              <a:buAutoNum type="arabicPeriod"/>
            </a:pPr>
            <a:r>
              <a:rPr lang="zh-CN" altLang="en-US" sz="2400" dirty="0">
                <a:solidFill>
                  <a:srgbClr val="0000FF"/>
                </a:solidFill>
                <a:cs typeface="Times New Roman" panose="02020603050405020304" pitchFamily="18" charset="0"/>
                <a:sym typeface="Times New Roman" panose="02020603050405020304" pitchFamily="18" charset="0"/>
              </a:rPr>
              <a:t>状态密度：</a:t>
            </a:r>
            <a:endParaRPr lang="en-US" altLang="zh-CN" sz="2400" dirty="0">
              <a:solidFill>
                <a:srgbClr val="0000FF"/>
              </a:solidFill>
              <a:cs typeface="Times New Roman" panose="02020603050405020304" pitchFamily="18" charset="0"/>
              <a:sym typeface="Times New Roman" panose="02020603050405020304" pitchFamily="18" charset="0"/>
            </a:endParaRPr>
          </a:p>
          <a:p>
            <a:pPr marL="0" indent="0">
              <a:spcBef>
                <a:spcPct val="0"/>
              </a:spcBef>
              <a:buClrTx/>
              <a:buNone/>
            </a:pPr>
            <a:r>
              <a:rPr lang="en-US" altLang="zh-CN" sz="2400" dirty="0">
                <a:solidFill>
                  <a:srgbClr val="0000FF"/>
                </a:solidFill>
                <a:cs typeface="Times New Roman" panose="02020603050405020304" pitchFamily="18" charset="0"/>
                <a:sym typeface="Times New Roman" panose="02020603050405020304" pitchFamily="18" charset="0"/>
              </a:rPr>
              <a:t>       </a:t>
            </a:r>
            <a:r>
              <a:rPr lang="zh-CN" altLang="en-US" sz="2400" dirty="0">
                <a:solidFill>
                  <a:srgbClr val="0000FF"/>
                </a:solidFill>
                <a:cs typeface="Times New Roman" panose="02020603050405020304" pitchFamily="18" charset="0"/>
                <a:sym typeface="Times New Roman" panose="02020603050405020304" pitchFamily="18" charset="0"/>
              </a:rPr>
              <a:t>单位晶体体积内，能带中能量</a:t>
            </a:r>
            <a:r>
              <a:rPr lang="en-US" altLang="zh-CN" sz="2400" dirty="0">
                <a:solidFill>
                  <a:srgbClr val="0000FF"/>
                </a:solidFill>
                <a:cs typeface="Times New Roman" panose="02020603050405020304" pitchFamily="18" charset="0"/>
                <a:sym typeface="Times New Roman" panose="02020603050405020304" pitchFamily="18" charset="0"/>
              </a:rPr>
              <a:t>E</a:t>
            </a:r>
            <a:r>
              <a:rPr lang="zh-CN" altLang="en-US" sz="2400" dirty="0">
                <a:solidFill>
                  <a:srgbClr val="0000FF"/>
                </a:solidFill>
                <a:cs typeface="Times New Roman" panose="02020603050405020304" pitchFamily="18" charset="0"/>
                <a:sym typeface="Times New Roman" panose="02020603050405020304" pitchFamily="18" charset="0"/>
              </a:rPr>
              <a:t>附近单位能量间隔</a:t>
            </a:r>
            <a:r>
              <a:rPr lang="en-US" altLang="zh-CN" sz="2400" dirty="0" err="1">
                <a:solidFill>
                  <a:srgbClr val="0000FF"/>
                </a:solidFill>
                <a:cs typeface="Times New Roman" panose="02020603050405020304" pitchFamily="18" charset="0"/>
                <a:sym typeface="Times New Roman" panose="02020603050405020304" pitchFamily="18" charset="0"/>
              </a:rPr>
              <a:t>dE</a:t>
            </a:r>
            <a:r>
              <a:rPr lang="zh-CN" altLang="en-US" sz="2400" dirty="0">
                <a:solidFill>
                  <a:srgbClr val="0000FF"/>
                </a:solidFill>
                <a:cs typeface="Times New Roman" panose="02020603050405020304" pitchFamily="18" charset="0"/>
                <a:sym typeface="Times New Roman" panose="02020603050405020304" pitchFamily="18" charset="0"/>
              </a:rPr>
              <a:t>内的量子态数</a:t>
            </a:r>
          </a:p>
        </p:txBody>
      </p:sp>
    </p:spTree>
    <p:extLst>
      <p:ext uri="{BB962C8B-B14F-4D97-AF65-F5344CB8AC3E}">
        <p14:creationId xmlns:p14="http://schemas.microsoft.com/office/powerpoint/2010/main" val="138227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3">
            <a:extLst>
              <a:ext uri="{FF2B5EF4-FFF2-40B4-BE49-F238E27FC236}">
                <a16:creationId xmlns:a16="http://schemas.microsoft.com/office/drawing/2014/main" id="{00E14A47-6FF6-4E18-93D0-7E7C189061E8}"/>
              </a:ext>
            </a:extLst>
          </p:cNvPr>
          <p:cNvGraphicFramePr>
            <a:graphicFrameLocks noChangeAspect="1"/>
          </p:cNvGraphicFramePr>
          <p:nvPr/>
        </p:nvGraphicFramePr>
        <p:xfrm>
          <a:off x="1763713" y="1700213"/>
          <a:ext cx="6073775" cy="4044950"/>
        </p:xfrm>
        <a:graphic>
          <a:graphicData uri="http://schemas.openxmlformats.org/presentationml/2006/ole">
            <mc:AlternateContent xmlns:mc="http://schemas.openxmlformats.org/markup-compatibility/2006">
              <mc:Choice xmlns:v="urn:schemas-microsoft-com:vml" Requires="v">
                <p:oleObj spid="_x0000_s195614" name="Equation" r:id="rId3" imgW="2616200" imgH="1803400" progId="Equation.DSMT4">
                  <p:embed/>
                </p:oleObj>
              </mc:Choice>
              <mc:Fallback>
                <p:oleObj name="Equation" r:id="rId3" imgW="2616200" imgH="1803400" progId="Equation.DSMT4">
                  <p:embed/>
                  <p:pic>
                    <p:nvPicPr>
                      <p:cNvPr id="35842" name="Object 3">
                        <a:extLst>
                          <a:ext uri="{FF2B5EF4-FFF2-40B4-BE49-F238E27FC236}">
                            <a16:creationId xmlns:a16="http://schemas.microsoft.com/office/drawing/2014/main" id="{00E14A47-6FF6-4E18-93D0-7E7C18906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00213"/>
                        <a:ext cx="6073775" cy="4044950"/>
                      </a:xfrm>
                      <a:prstGeom prst="rect">
                        <a:avLst/>
                      </a:prstGeom>
                      <a:solidFill>
                        <a:srgbClr val="66FFFF"/>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000054"/>
                              </a:outerShdw>
                            </a:effectLst>
                          </a14:hiddenEffects>
                        </a:ext>
                      </a:extLst>
                    </p:spPr>
                  </p:pic>
                </p:oleObj>
              </mc:Fallback>
            </mc:AlternateContent>
          </a:graphicData>
        </a:graphic>
      </p:graphicFrame>
      <p:sp>
        <p:nvSpPr>
          <p:cNvPr id="35843" name="文本框 2">
            <a:extLst>
              <a:ext uri="{FF2B5EF4-FFF2-40B4-BE49-F238E27FC236}">
                <a16:creationId xmlns:a16="http://schemas.microsoft.com/office/drawing/2014/main" id="{162EA8F6-4453-43AB-A5D3-3697E7326BB7}"/>
              </a:ext>
            </a:extLst>
          </p:cNvPr>
          <p:cNvSpPr txBox="1">
            <a:spLocks noChangeArrowheads="1"/>
          </p:cNvSpPr>
          <p:nvPr/>
        </p:nvSpPr>
        <p:spPr bwMode="auto">
          <a:xfrm>
            <a:off x="4064000" y="981075"/>
            <a:ext cx="1008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200">
                <a:solidFill>
                  <a:schemeClr val="tx1"/>
                </a:solidFill>
              </a:rPr>
              <a:t>目标</a:t>
            </a:r>
          </a:p>
        </p:txBody>
      </p:sp>
    </p:spTree>
    <p:extLst>
      <p:ext uri="{BB962C8B-B14F-4D97-AF65-F5344CB8AC3E}">
        <p14:creationId xmlns:p14="http://schemas.microsoft.com/office/powerpoint/2010/main" val="2738843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38581E44-F4F0-485A-89ED-7C8F045E4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65175"/>
            <a:ext cx="3744913"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a:extLst>
              <a:ext uri="{FF2B5EF4-FFF2-40B4-BE49-F238E27FC236}">
                <a16:creationId xmlns:a16="http://schemas.microsoft.com/office/drawing/2014/main" id="{907D70A7-783C-4FF5-9B71-3A9FA0ECA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765175"/>
            <a:ext cx="3600450"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1026">
            <a:extLst>
              <a:ext uri="{FF2B5EF4-FFF2-40B4-BE49-F238E27FC236}">
                <a16:creationId xmlns:a16="http://schemas.microsoft.com/office/drawing/2014/main" id="{B7957DD7-FF0B-4ABF-B84F-57C4AB59E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3644900"/>
            <a:ext cx="314325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1027">
            <a:extLst>
              <a:ext uri="{FF2B5EF4-FFF2-40B4-BE49-F238E27FC236}">
                <a16:creationId xmlns:a16="http://schemas.microsoft.com/office/drawing/2014/main" id="{657EB8BA-F7A2-4E78-BC84-18495DFF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3562350"/>
            <a:ext cx="3814762"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文本框 1">
            <a:extLst>
              <a:ext uri="{FF2B5EF4-FFF2-40B4-BE49-F238E27FC236}">
                <a16:creationId xmlns:a16="http://schemas.microsoft.com/office/drawing/2014/main" id="{CAB8E59B-C081-4B00-AA96-03060A471F42}"/>
              </a:ext>
            </a:extLst>
          </p:cNvPr>
          <p:cNvSpPr txBox="1">
            <a:spLocks noChangeArrowheads="1"/>
          </p:cNvSpPr>
          <p:nvPr/>
        </p:nvSpPr>
        <p:spPr bwMode="auto">
          <a:xfrm>
            <a:off x="395288" y="2730500"/>
            <a:ext cx="5149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chemeClr val="tx1"/>
                </a:solidFill>
              </a:rPr>
              <a:t>以</a:t>
            </a:r>
            <a:r>
              <a:rPr lang="en-US" altLang="zh-CN" sz="2400">
                <a:solidFill>
                  <a:schemeClr val="tx1"/>
                </a:solidFill>
              </a:rPr>
              <a:t>P</a:t>
            </a:r>
            <a:r>
              <a:rPr lang="zh-CN" altLang="en-US" sz="2400">
                <a:solidFill>
                  <a:schemeClr val="tx1"/>
                </a:solidFill>
              </a:rPr>
              <a:t>型半导体施主为例，掺杂浓度</a:t>
            </a:r>
            <a:r>
              <a:rPr lang="en-US" altLang="zh-CN" sz="2400" i="1">
                <a:solidFill>
                  <a:schemeClr val="tx1"/>
                </a:solidFill>
              </a:rPr>
              <a:t>N</a:t>
            </a:r>
            <a:r>
              <a:rPr lang="en-US" altLang="zh-CN" sz="2400" i="1" baseline="-25000">
                <a:solidFill>
                  <a:schemeClr val="tx1"/>
                </a:solidFill>
              </a:rPr>
              <a:t>D</a:t>
            </a:r>
            <a:endParaRPr lang="zh-CN" altLang="en-US" sz="2400" i="1" baseline="-25000">
              <a:solidFill>
                <a:schemeClr val="tx1"/>
              </a:solidFill>
            </a:endParaRPr>
          </a:p>
        </p:txBody>
      </p:sp>
    </p:spTree>
    <p:extLst>
      <p:ext uri="{BB962C8B-B14F-4D97-AF65-F5344CB8AC3E}">
        <p14:creationId xmlns:p14="http://schemas.microsoft.com/office/powerpoint/2010/main" val="276533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030">
            <a:extLst>
              <a:ext uri="{FF2B5EF4-FFF2-40B4-BE49-F238E27FC236}">
                <a16:creationId xmlns:a16="http://schemas.microsoft.com/office/drawing/2014/main" id="{9A70B647-71FC-439E-A840-0466521ADCF5}"/>
              </a:ext>
            </a:extLst>
          </p:cNvPr>
          <p:cNvSpPr txBox="1">
            <a:spLocks noChangeArrowheads="1"/>
          </p:cNvSpPr>
          <p:nvPr/>
        </p:nvSpPr>
        <p:spPr bwMode="auto">
          <a:xfrm>
            <a:off x="395288" y="2576513"/>
            <a:ext cx="496887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800100" indent="-342900">
              <a:defRPr sz="2000" b="1">
                <a:solidFill>
                  <a:schemeClr val="tx1"/>
                </a:solidFill>
                <a:latin typeface="Times New Roman" panose="02020603050405020304" pitchFamily="18" charset="0"/>
                <a:ea typeface="宋体" panose="02010600030101010101" pitchFamily="2" charset="-122"/>
              </a:defRPr>
            </a:lvl2pPr>
            <a:lvl3pPr marL="1257300" indent="-342900">
              <a:defRPr sz="2000" b="1">
                <a:solidFill>
                  <a:schemeClr val="tx1"/>
                </a:solidFill>
                <a:latin typeface="Times New Roman" panose="02020603050405020304" pitchFamily="18" charset="0"/>
                <a:ea typeface="宋体" panose="02010600030101010101" pitchFamily="2" charset="-122"/>
              </a:defRPr>
            </a:lvl3pPr>
            <a:lvl4pPr marL="1714500" indent="-342900">
              <a:defRPr sz="2000" b="1">
                <a:solidFill>
                  <a:schemeClr val="tx1"/>
                </a:solidFill>
                <a:latin typeface="Times New Roman" panose="02020603050405020304" pitchFamily="18" charset="0"/>
                <a:ea typeface="宋体" panose="02010600030101010101" pitchFamily="2" charset="-122"/>
              </a:defRPr>
            </a:lvl4pPr>
            <a:lvl5pPr marL="2171700" indent="-342900">
              <a:defRPr sz="2000" b="1">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a:solidFill>
                  <a:srgbClr val="FF0000"/>
                </a:solidFill>
                <a:sym typeface="Times New Roman" panose="02020603050405020304" pitchFamily="18" charset="0"/>
              </a:rPr>
              <a:t>     </a:t>
            </a:r>
            <a:r>
              <a:rPr lang="en-US" altLang="zh-CN" sz="2400" i="1">
                <a:solidFill>
                  <a:srgbClr val="FF0000"/>
                </a:solidFill>
                <a:sym typeface="Times New Roman" panose="02020603050405020304" pitchFamily="18" charset="0"/>
              </a:rPr>
              <a:t>n</a:t>
            </a:r>
            <a:r>
              <a:rPr lang="en-US" altLang="zh-CN" sz="2400" i="1" baseline="-25000">
                <a:solidFill>
                  <a:srgbClr val="FF0000"/>
                </a:solidFill>
                <a:sym typeface="Times New Roman" panose="02020603050405020304" pitchFamily="18" charset="0"/>
              </a:rPr>
              <a:t>D</a:t>
            </a:r>
            <a:r>
              <a:rPr lang="en-US" altLang="zh-CN" sz="2400">
                <a:solidFill>
                  <a:srgbClr val="FF0000"/>
                </a:solidFill>
                <a:sym typeface="Times New Roman" panose="02020603050405020304" pitchFamily="18" charset="0"/>
              </a:rPr>
              <a:t>=0, </a:t>
            </a:r>
            <a:r>
              <a:rPr lang="en-US" altLang="zh-CN" sz="2400" i="1">
                <a:solidFill>
                  <a:srgbClr val="FF0000"/>
                </a:solidFill>
                <a:sym typeface="Times New Roman" panose="02020603050405020304" pitchFamily="18" charset="0"/>
              </a:rPr>
              <a:t>n</a:t>
            </a:r>
            <a:r>
              <a:rPr lang="en-US" altLang="zh-CN" sz="2400" i="1" baseline="30000">
                <a:solidFill>
                  <a:srgbClr val="FF0000"/>
                </a:solidFill>
                <a:sym typeface="Times New Roman" panose="02020603050405020304" pitchFamily="18" charset="0"/>
              </a:rPr>
              <a:t>+</a:t>
            </a:r>
            <a:r>
              <a:rPr lang="en-US" altLang="zh-CN" sz="2400" i="1" baseline="-25000">
                <a:solidFill>
                  <a:srgbClr val="FF0000"/>
                </a:solidFill>
                <a:sym typeface="Times New Roman" panose="02020603050405020304" pitchFamily="18" charset="0"/>
              </a:rPr>
              <a:t>D</a:t>
            </a:r>
            <a:r>
              <a:rPr lang="en-US" altLang="zh-CN" sz="2400">
                <a:solidFill>
                  <a:srgbClr val="FF0000"/>
                </a:solidFill>
                <a:sym typeface="Times New Roman" panose="02020603050405020304" pitchFamily="18" charset="0"/>
              </a:rPr>
              <a:t>=</a:t>
            </a:r>
            <a:r>
              <a:rPr lang="en-US" altLang="zh-CN" sz="2400" i="1">
                <a:solidFill>
                  <a:srgbClr val="FF0000"/>
                </a:solidFill>
                <a:sym typeface="Times New Roman" panose="02020603050405020304" pitchFamily="18" charset="0"/>
              </a:rPr>
              <a:t>N</a:t>
            </a:r>
            <a:r>
              <a:rPr lang="en-US" altLang="zh-CN" sz="2400" i="1" baseline="-25000">
                <a:solidFill>
                  <a:srgbClr val="FF0000"/>
                </a:solidFill>
                <a:sym typeface="Times New Roman" panose="02020603050405020304" pitchFamily="18" charset="0"/>
              </a:rPr>
              <a:t>D</a:t>
            </a:r>
            <a:r>
              <a:rPr lang="zh-CN" altLang="en-US" sz="2400" baseline="-25000">
                <a:solidFill>
                  <a:srgbClr val="FF0000"/>
                </a:solidFill>
                <a:sym typeface="Times New Roman" panose="02020603050405020304" pitchFamily="18" charset="0"/>
              </a:rPr>
              <a:t>， </a:t>
            </a:r>
            <a:r>
              <a:rPr lang="zh-CN" altLang="en-US" sz="2400">
                <a:solidFill>
                  <a:srgbClr val="FF0000"/>
                </a:solidFill>
                <a:sym typeface="Times New Roman" panose="02020603050405020304" pitchFamily="18" charset="0"/>
              </a:rPr>
              <a:t>说明费米能级远在</a:t>
            </a:r>
            <a:r>
              <a:rPr lang="en-US" altLang="zh-CN" sz="2400">
                <a:solidFill>
                  <a:srgbClr val="FF0000"/>
                </a:solidFill>
                <a:sym typeface="Times New Roman" panose="02020603050405020304" pitchFamily="18" charset="0"/>
              </a:rPr>
              <a:t>E</a:t>
            </a:r>
            <a:r>
              <a:rPr lang="en-US" altLang="zh-CN" sz="2400" baseline="-25000">
                <a:solidFill>
                  <a:srgbClr val="FF0000"/>
                </a:solidFill>
                <a:sym typeface="Times New Roman" panose="02020603050405020304" pitchFamily="18" charset="0"/>
              </a:rPr>
              <a:t>D</a:t>
            </a:r>
            <a:r>
              <a:rPr lang="zh-CN" altLang="en-US" sz="2400">
                <a:solidFill>
                  <a:srgbClr val="FF0000"/>
                </a:solidFill>
                <a:sym typeface="Times New Roman" panose="02020603050405020304" pitchFamily="18" charset="0"/>
              </a:rPr>
              <a:t>之下，此时施主杂质几乎全部电离，反之，若</a:t>
            </a:r>
            <a:r>
              <a:rPr lang="en-US" altLang="zh-CN" sz="2400">
                <a:solidFill>
                  <a:srgbClr val="FF0000"/>
                </a:solidFill>
                <a:sym typeface="Times New Roman" panose="02020603050405020304" pitchFamily="18" charset="0"/>
              </a:rPr>
              <a:t>E</a:t>
            </a:r>
            <a:r>
              <a:rPr lang="en-US" altLang="zh-CN" sz="2400" baseline="-25000">
                <a:solidFill>
                  <a:srgbClr val="FF0000"/>
                </a:solidFill>
                <a:sym typeface="Times New Roman" panose="02020603050405020304" pitchFamily="18" charset="0"/>
              </a:rPr>
              <a:t>F</a:t>
            </a:r>
            <a:r>
              <a:rPr lang="zh-CN" altLang="en-US" sz="2400">
                <a:solidFill>
                  <a:srgbClr val="FF0000"/>
                </a:solidFill>
                <a:sym typeface="Times New Roman" panose="02020603050405020304" pitchFamily="18" charset="0"/>
              </a:rPr>
              <a:t>远在</a:t>
            </a:r>
            <a:r>
              <a:rPr lang="en-US" altLang="zh-CN" sz="2400">
                <a:solidFill>
                  <a:srgbClr val="FF0000"/>
                </a:solidFill>
                <a:sym typeface="Times New Roman" panose="02020603050405020304" pitchFamily="18" charset="0"/>
              </a:rPr>
              <a:t>E</a:t>
            </a:r>
            <a:r>
              <a:rPr lang="en-US" altLang="zh-CN" sz="2400" baseline="-25000">
                <a:solidFill>
                  <a:srgbClr val="FF0000"/>
                </a:solidFill>
                <a:sym typeface="Times New Roman" panose="02020603050405020304" pitchFamily="18" charset="0"/>
              </a:rPr>
              <a:t>D</a:t>
            </a:r>
            <a:r>
              <a:rPr lang="zh-CN" altLang="en-US" sz="2400">
                <a:solidFill>
                  <a:srgbClr val="FF0000"/>
                </a:solidFill>
                <a:sym typeface="Times New Roman" panose="02020603050405020304" pitchFamily="18" charset="0"/>
              </a:rPr>
              <a:t>之上，施主杂质基本未电离。</a:t>
            </a:r>
          </a:p>
        </p:txBody>
      </p:sp>
      <p:graphicFrame>
        <p:nvGraphicFramePr>
          <p:cNvPr id="37891" name="Object 1031">
            <a:extLst>
              <a:ext uri="{FF2B5EF4-FFF2-40B4-BE49-F238E27FC236}">
                <a16:creationId xmlns:a16="http://schemas.microsoft.com/office/drawing/2014/main" id="{FFB904E5-EE21-4DD6-A238-6F4B5AF974B4}"/>
              </a:ext>
            </a:extLst>
          </p:cNvPr>
          <p:cNvGraphicFramePr>
            <a:graphicFrameLocks noChangeAspect="1"/>
          </p:cNvGraphicFramePr>
          <p:nvPr/>
        </p:nvGraphicFramePr>
        <p:xfrm>
          <a:off x="1431925" y="1670050"/>
          <a:ext cx="2447925" cy="895350"/>
        </p:xfrm>
        <a:graphic>
          <a:graphicData uri="http://schemas.openxmlformats.org/presentationml/2006/ole">
            <mc:AlternateContent xmlns:mc="http://schemas.openxmlformats.org/markup-compatibility/2006">
              <mc:Choice xmlns:v="urn:schemas-microsoft-com:vml" Requires="v">
                <p:oleObj spid="_x0000_s196639" name="Equation" r:id="rId3" imgW="1180588" imgH="431613" progId="Equation.3">
                  <p:embed/>
                </p:oleObj>
              </mc:Choice>
              <mc:Fallback>
                <p:oleObj name="Equation" r:id="rId3" imgW="1180588" imgH="431613" progId="Equation.3">
                  <p:embed/>
                  <p:pic>
                    <p:nvPicPr>
                      <p:cNvPr id="37891" name="Object 1031">
                        <a:extLst>
                          <a:ext uri="{FF2B5EF4-FFF2-40B4-BE49-F238E27FC236}">
                            <a16:creationId xmlns:a16="http://schemas.microsoft.com/office/drawing/2014/main" id="{FFB904E5-EE21-4DD6-A238-6F4B5AF97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25" y="1670050"/>
                        <a:ext cx="2447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Text Box 1033">
            <a:extLst>
              <a:ext uri="{FF2B5EF4-FFF2-40B4-BE49-F238E27FC236}">
                <a16:creationId xmlns:a16="http://schemas.microsoft.com/office/drawing/2014/main" id="{BDDA13A6-93A1-436A-A2AD-CA4C5327A1C2}"/>
              </a:ext>
            </a:extLst>
          </p:cNvPr>
          <p:cNvSpPr txBox="1">
            <a:spLocks noChangeArrowheads="1"/>
          </p:cNvSpPr>
          <p:nvPr/>
        </p:nvSpPr>
        <p:spPr bwMode="auto">
          <a:xfrm>
            <a:off x="884238" y="4381500"/>
            <a:ext cx="3887787"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800">
                <a:solidFill>
                  <a:schemeClr val="tx1"/>
                </a:solidFill>
                <a:sym typeface="Times New Roman" panose="02020603050405020304" pitchFamily="18" charset="0"/>
              </a:rPr>
              <a:t>2. </a:t>
            </a:r>
            <a:r>
              <a:rPr lang="zh-CN" altLang="en-US" sz="2800">
                <a:solidFill>
                  <a:schemeClr val="tx1"/>
                </a:solidFill>
                <a:sym typeface="Times New Roman" panose="02020603050405020304" pitchFamily="18" charset="0"/>
              </a:rPr>
              <a:t>当</a:t>
            </a:r>
            <a:r>
              <a:rPr lang="en-US" altLang="zh-CN" sz="2800" i="1">
                <a:solidFill>
                  <a:schemeClr val="tx1"/>
                </a:solidFill>
                <a:sym typeface="Times New Roman" panose="02020603050405020304" pitchFamily="18" charset="0"/>
              </a:rPr>
              <a:t>E</a:t>
            </a:r>
            <a:r>
              <a:rPr lang="en-US" altLang="zh-CN" sz="2800" i="1" baseline="-25000">
                <a:solidFill>
                  <a:schemeClr val="tx1"/>
                </a:solidFill>
                <a:sym typeface="Times New Roman" panose="02020603050405020304" pitchFamily="18" charset="0"/>
              </a:rPr>
              <a:t>D</a:t>
            </a:r>
            <a:r>
              <a:rPr lang="zh-CN" altLang="en-US" sz="2800">
                <a:solidFill>
                  <a:schemeClr val="tx1"/>
                </a:solidFill>
                <a:sym typeface="Times New Roman" panose="02020603050405020304" pitchFamily="18" charset="0"/>
              </a:rPr>
              <a:t>与</a:t>
            </a:r>
            <a:r>
              <a:rPr lang="en-US" altLang="zh-CN" sz="2800" i="1">
                <a:solidFill>
                  <a:schemeClr val="tx1"/>
                </a:solidFill>
                <a:sym typeface="Times New Roman" panose="02020603050405020304" pitchFamily="18" charset="0"/>
              </a:rPr>
              <a:t>E</a:t>
            </a:r>
            <a:r>
              <a:rPr lang="en-US" altLang="zh-CN" sz="2800" i="1" baseline="-25000">
                <a:solidFill>
                  <a:schemeClr val="tx1"/>
                </a:solidFill>
                <a:sym typeface="Times New Roman" panose="02020603050405020304" pitchFamily="18" charset="0"/>
              </a:rPr>
              <a:t>F</a:t>
            </a:r>
            <a:r>
              <a:rPr lang="zh-CN" altLang="en-US" sz="2800">
                <a:solidFill>
                  <a:schemeClr val="tx1"/>
                </a:solidFill>
                <a:sym typeface="Times New Roman" panose="02020603050405020304" pitchFamily="18" charset="0"/>
              </a:rPr>
              <a:t>重合时，</a:t>
            </a:r>
            <a:endParaRPr lang="en-US" altLang="zh-CN" sz="2800">
              <a:solidFill>
                <a:schemeClr val="tx1"/>
              </a:solidFill>
              <a:sym typeface="Times New Roman" panose="02020603050405020304" pitchFamily="18" charset="0"/>
            </a:endParaRPr>
          </a:p>
          <a:p>
            <a:pPr>
              <a:spcBef>
                <a:spcPct val="50000"/>
              </a:spcBef>
              <a:buClrTx/>
              <a:buFontTx/>
              <a:buNone/>
            </a:pPr>
            <a:r>
              <a:rPr lang="en-US" altLang="zh-CN" sz="2800" i="1">
                <a:solidFill>
                  <a:schemeClr val="tx1"/>
                </a:solidFill>
                <a:sym typeface="Times New Roman" panose="02020603050405020304" pitchFamily="18" charset="0"/>
              </a:rPr>
              <a:t>n</a:t>
            </a:r>
            <a:r>
              <a:rPr lang="en-US" altLang="zh-CN" sz="2800" i="1"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=2</a:t>
            </a:r>
            <a:r>
              <a:rPr lang="en-US" altLang="zh-CN" sz="2800" i="1">
                <a:solidFill>
                  <a:schemeClr val="tx1"/>
                </a:solidFill>
                <a:sym typeface="Times New Roman" panose="02020603050405020304" pitchFamily="18" charset="0"/>
              </a:rPr>
              <a:t>N</a:t>
            </a:r>
            <a:r>
              <a:rPr lang="en-US" altLang="zh-CN" sz="2800" i="1"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/3, </a:t>
            </a:r>
            <a:r>
              <a:rPr lang="en-US" altLang="zh-CN" sz="2800" i="1">
                <a:solidFill>
                  <a:schemeClr val="tx1"/>
                </a:solidFill>
                <a:sym typeface="Times New Roman" panose="02020603050405020304" pitchFamily="18" charset="0"/>
              </a:rPr>
              <a:t>n</a:t>
            </a:r>
            <a:r>
              <a:rPr lang="en-US" altLang="zh-CN" sz="2800" i="1" baseline="30000">
                <a:solidFill>
                  <a:schemeClr val="tx1"/>
                </a:solidFill>
                <a:sym typeface="Times New Roman" panose="02020603050405020304" pitchFamily="18" charset="0"/>
              </a:rPr>
              <a:t>+</a:t>
            </a:r>
            <a:r>
              <a:rPr lang="en-US" altLang="zh-CN" sz="2800" i="1"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=1</a:t>
            </a:r>
            <a:r>
              <a:rPr lang="en-US" altLang="zh-CN" sz="2800" i="1">
                <a:solidFill>
                  <a:schemeClr val="tx1"/>
                </a:solidFill>
                <a:sym typeface="Times New Roman" panose="02020603050405020304" pitchFamily="18" charset="0"/>
              </a:rPr>
              <a:t>N</a:t>
            </a:r>
            <a:r>
              <a:rPr lang="en-US" altLang="zh-CN" sz="2800" i="1"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/3, </a:t>
            </a:r>
          </a:p>
          <a:p>
            <a:pPr>
              <a:spcBef>
                <a:spcPct val="50000"/>
              </a:spcBef>
              <a:buClrTx/>
              <a:buFontTx/>
              <a:buNone/>
            </a:pPr>
            <a:r>
              <a:rPr lang="zh-CN" altLang="en-US" sz="2800">
                <a:solidFill>
                  <a:schemeClr val="tx1"/>
                </a:solidFill>
                <a:sym typeface="Times New Roman" panose="02020603050405020304" pitchFamily="18" charset="0"/>
              </a:rPr>
              <a:t>即有</a:t>
            </a:r>
            <a:r>
              <a:rPr lang="en-US" altLang="zh-CN" sz="2800">
                <a:solidFill>
                  <a:schemeClr val="tx1"/>
                </a:solidFill>
                <a:sym typeface="Times New Roman" panose="02020603050405020304" pitchFamily="18" charset="0"/>
              </a:rPr>
              <a:t>1/3</a:t>
            </a:r>
            <a:r>
              <a:rPr lang="zh-CN" altLang="en-US" sz="2800">
                <a:solidFill>
                  <a:schemeClr val="tx1"/>
                </a:solidFill>
                <a:sym typeface="Times New Roman" panose="02020603050405020304" pitchFamily="18" charset="0"/>
              </a:rPr>
              <a:t>电离了。</a:t>
            </a:r>
          </a:p>
        </p:txBody>
      </p:sp>
      <p:sp>
        <p:nvSpPr>
          <p:cNvPr id="37893" name="矩形 1">
            <a:extLst>
              <a:ext uri="{FF2B5EF4-FFF2-40B4-BE49-F238E27FC236}">
                <a16:creationId xmlns:a16="http://schemas.microsoft.com/office/drawing/2014/main" id="{91229DA7-6733-48FF-821E-BCB6917D8A20}"/>
              </a:ext>
            </a:extLst>
          </p:cNvPr>
          <p:cNvSpPr>
            <a:spLocks noChangeArrowheads="1"/>
          </p:cNvSpPr>
          <p:nvPr/>
        </p:nvSpPr>
        <p:spPr bwMode="auto">
          <a:xfrm>
            <a:off x="900113" y="908050"/>
            <a:ext cx="3511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800">
                <a:solidFill>
                  <a:schemeClr val="tx1"/>
                </a:solidFill>
                <a:sym typeface="Times New Roman" panose="02020603050405020304" pitchFamily="18" charset="0"/>
              </a:rPr>
              <a:t>1. </a:t>
            </a:r>
            <a:r>
              <a:rPr lang="zh-CN" altLang="en-US" sz="2800">
                <a:solidFill>
                  <a:schemeClr val="tx1"/>
                </a:solidFill>
                <a:sym typeface="Times New Roman" panose="02020603050405020304" pitchFamily="18" charset="0"/>
              </a:rPr>
              <a:t>当</a:t>
            </a:r>
            <a:r>
              <a:rPr lang="en-US" altLang="zh-CN" sz="2800" i="1">
                <a:solidFill>
                  <a:schemeClr val="tx1"/>
                </a:solidFill>
                <a:sym typeface="Times New Roman" panose="02020603050405020304" pitchFamily="18" charset="0"/>
              </a:rPr>
              <a:t>E</a:t>
            </a:r>
            <a:r>
              <a:rPr lang="en-US" altLang="zh-CN" sz="2800" i="1"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a:t>
            </a:r>
            <a:r>
              <a:rPr lang="en-US" altLang="zh-CN" sz="2800" i="1">
                <a:solidFill>
                  <a:schemeClr val="tx1"/>
                </a:solidFill>
                <a:sym typeface="Times New Roman" panose="02020603050405020304" pitchFamily="18" charset="0"/>
              </a:rPr>
              <a:t>E</a:t>
            </a:r>
            <a:r>
              <a:rPr lang="en-US" altLang="zh-CN" sz="2800" i="1" baseline="-25000">
                <a:solidFill>
                  <a:schemeClr val="tx1"/>
                </a:solidFill>
                <a:sym typeface="Times New Roman" panose="02020603050405020304" pitchFamily="18" charset="0"/>
              </a:rPr>
              <a:t>F</a:t>
            </a:r>
            <a:r>
              <a:rPr lang="en-US" altLang="zh-CN" sz="2800">
                <a:solidFill>
                  <a:schemeClr val="tx1"/>
                </a:solidFill>
                <a:sym typeface="Times New Roman" panose="02020603050405020304" pitchFamily="18" charset="0"/>
              </a:rPr>
              <a:t>&gt;&gt;</a:t>
            </a:r>
            <a:r>
              <a:rPr lang="en-US" altLang="zh-CN" sz="2800" i="1">
                <a:solidFill>
                  <a:schemeClr val="tx1"/>
                </a:solidFill>
                <a:sym typeface="Times New Roman" panose="02020603050405020304" pitchFamily="18" charset="0"/>
              </a:rPr>
              <a:t>k</a:t>
            </a:r>
            <a:r>
              <a:rPr lang="en-US" altLang="zh-CN" sz="2800" baseline="-25000">
                <a:solidFill>
                  <a:schemeClr val="tx1"/>
                </a:solidFill>
                <a:sym typeface="Times New Roman" panose="02020603050405020304" pitchFamily="18" charset="0"/>
              </a:rPr>
              <a:t>0</a:t>
            </a:r>
            <a:r>
              <a:rPr lang="en-US" altLang="zh-CN" sz="2800" i="1">
                <a:solidFill>
                  <a:schemeClr val="tx1"/>
                </a:solidFill>
                <a:sym typeface="Times New Roman" panose="02020603050405020304" pitchFamily="18" charset="0"/>
              </a:rPr>
              <a:t>T</a:t>
            </a:r>
            <a:r>
              <a:rPr lang="zh-CN" altLang="en-US" sz="2800">
                <a:solidFill>
                  <a:schemeClr val="tx1"/>
                </a:solidFill>
                <a:sym typeface="Times New Roman" panose="02020603050405020304" pitchFamily="18" charset="0"/>
              </a:rPr>
              <a:t>时，</a:t>
            </a:r>
          </a:p>
        </p:txBody>
      </p:sp>
      <p:pic>
        <p:nvPicPr>
          <p:cNvPr id="37894" name="Picture 1026">
            <a:extLst>
              <a:ext uri="{FF2B5EF4-FFF2-40B4-BE49-F238E27FC236}">
                <a16:creationId xmlns:a16="http://schemas.microsoft.com/office/drawing/2014/main" id="{C7DA6C25-8561-4EBD-B96A-4B0C1444B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738" y="944563"/>
            <a:ext cx="315595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1027">
            <a:extLst>
              <a:ext uri="{FF2B5EF4-FFF2-40B4-BE49-F238E27FC236}">
                <a16:creationId xmlns:a16="http://schemas.microsoft.com/office/drawing/2014/main" id="{66E67FF0-0253-408D-8DAD-BD4EF47435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4122738"/>
            <a:ext cx="3335337"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873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4D3CA55B-DA8D-429C-913C-BA485A12C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357563"/>
            <a:ext cx="3527425" cy="296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a:extLst>
              <a:ext uri="{FF2B5EF4-FFF2-40B4-BE49-F238E27FC236}">
                <a16:creationId xmlns:a16="http://schemas.microsoft.com/office/drawing/2014/main" id="{05CCD8C4-D156-4C39-8CC3-A5A12CCA3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304800"/>
            <a:ext cx="40386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Text Box 4">
            <a:extLst>
              <a:ext uri="{FF2B5EF4-FFF2-40B4-BE49-F238E27FC236}">
                <a16:creationId xmlns:a16="http://schemas.microsoft.com/office/drawing/2014/main" id="{1307CAAF-A45C-4F10-972A-C8505177D4DC}"/>
              </a:ext>
            </a:extLst>
          </p:cNvPr>
          <p:cNvSpPr txBox="1">
            <a:spLocks noChangeArrowheads="1"/>
          </p:cNvSpPr>
          <p:nvPr/>
        </p:nvSpPr>
        <p:spPr bwMode="auto">
          <a:xfrm>
            <a:off x="381000" y="1125538"/>
            <a:ext cx="4038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chemeClr val="tx1"/>
                </a:solidFill>
                <a:sym typeface="Times New Roman" panose="02020603050405020304" pitchFamily="18" charset="0"/>
              </a:rPr>
              <a:t>同理，对受主能级</a:t>
            </a:r>
          </a:p>
        </p:txBody>
      </p:sp>
      <p:sp>
        <p:nvSpPr>
          <p:cNvPr id="38917" name="Text Box 5">
            <a:extLst>
              <a:ext uri="{FF2B5EF4-FFF2-40B4-BE49-F238E27FC236}">
                <a16:creationId xmlns:a16="http://schemas.microsoft.com/office/drawing/2014/main" id="{F03110B4-44AE-42FD-B831-7816D873C075}"/>
              </a:ext>
            </a:extLst>
          </p:cNvPr>
          <p:cNvSpPr txBox="1">
            <a:spLocks noChangeArrowheads="1"/>
          </p:cNvSpPr>
          <p:nvPr/>
        </p:nvSpPr>
        <p:spPr bwMode="auto">
          <a:xfrm>
            <a:off x="55563" y="2068513"/>
            <a:ext cx="46894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800100" indent="-342900">
              <a:defRPr sz="2000" b="1">
                <a:solidFill>
                  <a:schemeClr val="tx1"/>
                </a:solidFill>
                <a:latin typeface="Times New Roman" panose="02020603050405020304" pitchFamily="18" charset="0"/>
                <a:ea typeface="宋体" panose="02010600030101010101" pitchFamily="2" charset="-122"/>
              </a:defRPr>
            </a:lvl2pPr>
            <a:lvl3pPr marL="1257300" indent="-342900">
              <a:defRPr sz="2000" b="1">
                <a:solidFill>
                  <a:schemeClr val="tx1"/>
                </a:solidFill>
                <a:latin typeface="Times New Roman" panose="02020603050405020304" pitchFamily="18" charset="0"/>
                <a:ea typeface="宋体" panose="02010600030101010101" pitchFamily="2" charset="-122"/>
              </a:defRPr>
            </a:lvl3pPr>
            <a:lvl4pPr marL="1714500" indent="-342900">
              <a:defRPr sz="2000" b="1">
                <a:solidFill>
                  <a:schemeClr val="tx1"/>
                </a:solidFill>
                <a:latin typeface="Times New Roman" panose="02020603050405020304" pitchFamily="18" charset="0"/>
                <a:ea typeface="宋体" panose="02010600030101010101" pitchFamily="2" charset="-122"/>
              </a:defRPr>
            </a:lvl4pPr>
            <a:lvl5pPr marL="2171700" indent="-342900">
              <a:defRPr sz="2000" b="1">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a:pPr>
            <a:r>
              <a:rPr lang="zh-CN" altLang="en-US" sz="2800">
                <a:solidFill>
                  <a:srgbClr val="000000"/>
                </a:solidFill>
                <a:sym typeface="Times New Roman" panose="02020603050405020304" pitchFamily="18" charset="0"/>
              </a:rPr>
              <a:t>当费米能级远在</a:t>
            </a:r>
            <a:r>
              <a:rPr lang="en-US" altLang="zh-CN" sz="2800">
                <a:solidFill>
                  <a:srgbClr val="000000"/>
                </a:solidFill>
                <a:sym typeface="Times New Roman" panose="02020603050405020304" pitchFamily="18" charset="0"/>
              </a:rPr>
              <a:t>E</a:t>
            </a:r>
            <a:r>
              <a:rPr lang="en-US" altLang="zh-CN" sz="2800" baseline="-25000">
                <a:solidFill>
                  <a:srgbClr val="000000"/>
                </a:solidFill>
                <a:sym typeface="Times New Roman" panose="02020603050405020304" pitchFamily="18" charset="0"/>
              </a:rPr>
              <a:t>A</a:t>
            </a:r>
            <a:r>
              <a:rPr lang="zh-CN" altLang="en-US" sz="2800">
                <a:solidFill>
                  <a:srgbClr val="000000"/>
                </a:solidFill>
                <a:sym typeface="Times New Roman" panose="02020603050405020304" pitchFamily="18" charset="0"/>
              </a:rPr>
              <a:t>之上，受主杂质几乎全部电离，反之，若</a:t>
            </a:r>
            <a:r>
              <a:rPr lang="en-US" altLang="zh-CN" sz="2800">
                <a:solidFill>
                  <a:srgbClr val="000000"/>
                </a:solidFill>
                <a:sym typeface="Times New Roman" panose="02020603050405020304" pitchFamily="18" charset="0"/>
              </a:rPr>
              <a:t>E</a:t>
            </a:r>
            <a:r>
              <a:rPr lang="en-US" altLang="zh-CN" sz="2800" baseline="-25000">
                <a:solidFill>
                  <a:srgbClr val="000000"/>
                </a:solidFill>
                <a:sym typeface="Times New Roman" panose="02020603050405020304" pitchFamily="18" charset="0"/>
              </a:rPr>
              <a:t>F</a:t>
            </a:r>
            <a:r>
              <a:rPr lang="zh-CN" altLang="en-US" sz="2800">
                <a:solidFill>
                  <a:srgbClr val="000000"/>
                </a:solidFill>
                <a:sym typeface="Times New Roman" panose="02020603050405020304" pitchFamily="18" charset="0"/>
              </a:rPr>
              <a:t>远在</a:t>
            </a:r>
            <a:r>
              <a:rPr lang="en-US" altLang="zh-CN" sz="2800">
                <a:solidFill>
                  <a:srgbClr val="000000"/>
                </a:solidFill>
                <a:sym typeface="Times New Roman" panose="02020603050405020304" pitchFamily="18" charset="0"/>
              </a:rPr>
              <a:t>E</a:t>
            </a:r>
            <a:r>
              <a:rPr lang="en-US" altLang="zh-CN" sz="2800" baseline="-25000">
                <a:solidFill>
                  <a:srgbClr val="000000"/>
                </a:solidFill>
                <a:sym typeface="Times New Roman" panose="02020603050405020304" pitchFamily="18" charset="0"/>
              </a:rPr>
              <a:t>A</a:t>
            </a:r>
            <a:r>
              <a:rPr lang="zh-CN" altLang="en-US" sz="2800">
                <a:solidFill>
                  <a:srgbClr val="000000"/>
                </a:solidFill>
                <a:sym typeface="Times New Roman" panose="02020603050405020304" pitchFamily="18" charset="0"/>
              </a:rPr>
              <a:t>之下，受主杂质基本未电离。</a:t>
            </a:r>
          </a:p>
          <a:p>
            <a:pPr>
              <a:spcBef>
                <a:spcPct val="50000"/>
              </a:spcBef>
              <a:buFontTx/>
              <a:buAutoNum type="arabicPeriod"/>
            </a:pPr>
            <a:r>
              <a:rPr lang="zh-CN" altLang="en-US" sz="2800">
                <a:solidFill>
                  <a:srgbClr val="000000"/>
                </a:solidFill>
                <a:sym typeface="Times New Roman" panose="02020603050405020304" pitchFamily="18" charset="0"/>
              </a:rPr>
              <a:t> 当</a:t>
            </a:r>
            <a:r>
              <a:rPr lang="en-US" altLang="zh-CN" sz="2800">
                <a:solidFill>
                  <a:srgbClr val="000000"/>
                </a:solidFill>
                <a:sym typeface="Times New Roman" panose="02020603050405020304" pitchFamily="18" charset="0"/>
              </a:rPr>
              <a:t>E</a:t>
            </a:r>
            <a:r>
              <a:rPr lang="en-US" altLang="zh-CN" sz="2800" baseline="-25000">
                <a:solidFill>
                  <a:srgbClr val="000000"/>
                </a:solidFill>
                <a:sym typeface="Times New Roman" panose="02020603050405020304" pitchFamily="18" charset="0"/>
              </a:rPr>
              <a:t>A</a:t>
            </a:r>
            <a:r>
              <a:rPr lang="zh-CN" altLang="en-US" sz="2800">
                <a:solidFill>
                  <a:srgbClr val="000000"/>
                </a:solidFill>
                <a:sym typeface="Times New Roman" panose="02020603050405020304" pitchFamily="18" charset="0"/>
              </a:rPr>
              <a:t>与</a:t>
            </a:r>
            <a:r>
              <a:rPr lang="en-US" altLang="zh-CN" sz="2800">
                <a:solidFill>
                  <a:srgbClr val="000000"/>
                </a:solidFill>
                <a:sym typeface="Times New Roman" panose="02020603050405020304" pitchFamily="18" charset="0"/>
              </a:rPr>
              <a:t>E</a:t>
            </a:r>
            <a:r>
              <a:rPr lang="en-US" altLang="zh-CN" sz="2800" baseline="-25000">
                <a:solidFill>
                  <a:srgbClr val="000000"/>
                </a:solidFill>
                <a:sym typeface="Times New Roman" panose="02020603050405020304" pitchFamily="18" charset="0"/>
              </a:rPr>
              <a:t>F</a:t>
            </a:r>
            <a:r>
              <a:rPr lang="zh-CN" altLang="en-US" sz="2800">
                <a:solidFill>
                  <a:srgbClr val="000000"/>
                </a:solidFill>
                <a:sym typeface="Times New Roman" panose="02020603050405020304" pitchFamily="18" charset="0"/>
              </a:rPr>
              <a:t>重合时，受主杂质有</a:t>
            </a:r>
            <a:r>
              <a:rPr lang="en-US" altLang="zh-CN" sz="2800">
                <a:solidFill>
                  <a:srgbClr val="000000"/>
                </a:solidFill>
                <a:sym typeface="Times New Roman" panose="02020603050405020304" pitchFamily="18" charset="0"/>
              </a:rPr>
              <a:t>1/3</a:t>
            </a:r>
            <a:r>
              <a:rPr lang="zh-CN" altLang="en-US" sz="2800">
                <a:solidFill>
                  <a:srgbClr val="000000"/>
                </a:solidFill>
                <a:sym typeface="Times New Roman" panose="02020603050405020304" pitchFamily="18" charset="0"/>
              </a:rPr>
              <a:t>电离了，还有</a:t>
            </a:r>
            <a:r>
              <a:rPr lang="en-US" altLang="zh-CN" sz="2800">
                <a:solidFill>
                  <a:srgbClr val="000000"/>
                </a:solidFill>
                <a:sym typeface="Times New Roman" panose="02020603050405020304" pitchFamily="18" charset="0"/>
              </a:rPr>
              <a:t>2/3</a:t>
            </a:r>
            <a:r>
              <a:rPr lang="zh-CN" altLang="en-US" sz="2800">
                <a:solidFill>
                  <a:srgbClr val="000000"/>
                </a:solidFill>
                <a:sym typeface="Times New Roman" panose="02020603050405020304" pitchFamily="18" charset="0"/>
              </a:rPr>
              <a:t>未电离。</a:t>
            </a:r>
          </a:p>
        </p:txBody>
      </p:sp>
    </p:spTree>
    <p:extLst>
      <p:ext uri="{BB962C8B-B14F-4D97-AF65-F5344CB8AC3E}">
        <p14:creationId xmlns:p14="http://schemas.microsoft.com/office/powerpoint/2010/main" val="229496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0D9341C4-5528-48CE-B10A-523DBA4CD592}"/>
              </a:ext>
            </a:extLst>
          </p:cNvPr>
          <p:cNvSpPr txBox="1">
            <a:spLocks noChangeArrowheads="1"/>
          </p:cNvSpPr>
          <p:nvPr/>
        </p:nvSpPr>
        <p:spPr bwMode="auto">
          <a:xfrm>
            <a:off x="146050" y="1786553"/>
            <a:ext cx="587558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dirty="0">
                <a:solidFill>
                  <a:srgbClr val="0033CC"/>
                </a:solidFill>
                <a:sym typeface="Times New Roman" panose="02020603050405020304" pitchFamily="18" charset="0"/>
              </a:rPr>
              <a:t>1.</a:t>
            </a:r>
            <a:r>
              <a:rPr lang="zh-CN" altLang="en-US" sz="2400" dirty="0">
                <a:solidFill>
                  <a:srgbClr val="0033CC"/>
                </a:solidFill>
                <a:sym typeface="Times New Roman" panose="02020603050405020304" pitchFamily="18" charset="0"/>
              </a:rPr>
              <a:t>低温弱电离区</a:t>
            </a:r>
          </a:p>
          <a:p>
            <a:pPr>
              <a:spcBef>
                <a:spcPct val="50000"/>
              </a:spcBef>
              <a:buClrTx/>
              <a:buFontTx/>
              <a:buNone/>
            </a:pPr>
            <a:r>
              <a:rPr lang="zh-CN" altLang="en-US" sz="2400" dirty="0">
                <a:solidFill>
                  <a:schemeClr val="tx1"/>
                </a:solidFill>
                <a:sym typeface="Times New Roman" panose="02020603050405020304" pitchFamily="18" charset="0"/>
              </a:rPr>
              <a:t>      当温度很低时，大部分施主杂质都未电离，只有很少量的杂质发生电离。导带中的电子全部由电离的施主杂质所提供</a:t>
            </a:r>
          </a:p>
        </p:txBody>
      </p:sp>
      <p:sp>
        <p:nvSpPr>
          <p:cNvPr id="40963" name="Text Box 4">
            <a:extLst>
              <a:ext uri="{FF2B5EF4-FFF2-40B4-BE49-F238E27FC236}">
                <a16:creationId xmlns:a16="http://schemas.microsoft.com/office/drawing/2014/main" id="{79BFDD8B-E1FF-4120-AD3A-A41F42B62C5E}"/>
              </a:ext>
            </a:extLst>
          </p:cNvPr>
          <p:cNvSpPr txBox="1">
            <a:spLocks noChangeArrowheads="1"/>
          </p:cNvSpPr>
          <p:nvPr/>
        </p:nvSpPr>
        <p:spPr bwMode="auto">
          <a:xfrm>
            <a:off x="374650" y="3528960"/>
            <a:ext cx="3352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800" i="1" dirty="0">
                <a:solidFill>
                  <a:srgbClr val="FF0000"/>
                </a:solidFill>
                <a:sym typeface="Times New Roman" panose="02020603050405020304" pitchFamily="18" charset="0"/>
              </a:rPr>
              <a:t>P</a:t>
            </a:r>
            <a:r>
              <a:rPr lang="en-US" altLang="zh-CN" sz="2800" baseline="-25000" dirty="0">
                <a:solidFill>
                  <a:srgbClr val="FF0000"/>
                </a:solidFill>
                <a:sym typeface="Times New Roman" panose="02020603050405020304" pitchFamily="18" charset="0"/>
              </a:rPr>
              <a:t>0</a:t>
            </a:r>
            <a:r>
              <a:rPr lang="en-US" altLang="zh-CN" sz="2800" dirty="0">
                <a:solidFill>
                  <a:srgbClr val="FF0000"/>
                </a:solidFill>
                <a:sym typeface="Times New Roman" panose="02020603050405020304" pitchFamily="18" charset="0"/>
              </a:rPr>
              <a:t>=0</a:t>
            </a:r>
            <a:r>
              <a:rPr lang="zh-CN" altLang="en-US" sz="2800" dirty="0">
                <a:solidFill>
                  <a:srgbClr val="FF0000"/>
                </a:solidFill>
                <a:sym typeface="Times New Roman" panose="02020603050405020304" pitchFamily="18" charset="0"/>
              </a:rPr>
              <a:t>， </a:t>
            </a:r>
            <a:r>
              <a:rPr lang="en-US" altLang="zh-CN" sz="2800" i="1" dirty="0">
                <a:solidFill>
                  <a:srgbClr val="0000FF"/>
                </a:solidFill>
                <a:sym typeface="Times New Roman" panose="02020603050405020304" pitchFamily="18" charset="0"/>
              </a:rPr>
              <a:t>n</a:t>
            </a:r>
            <a:r>
              <a:rPr lang="en-US" altLang="zh-CN" sz="2800" baseline="-25000" dirty="0">
                <a:solidFill>
                  <a:srgbClr val="0000FF"/>
                </a:solidFill>
                <a:sym typeface="Times New Roman" panose="02020603050405020304" pitchFamily="18" charset="0"/>
              </a:rPr>
              <a:t>0</a:t>
            </a:r>
            <a:r>
              <a:rPr lang="en-US" altLang="zh-CN" sz="2800" dirty="0">
                <a:solidFill>
                  <a:srgbClr val="0000FF"/>
                </a:solidFill>
                <a:sym typeface="Times New Roman" panose="02020603050405020304" pitchFamily="18" charset="0"/>
              </a:rPr>
              <a:t>=</a:t>
            </a:r>
            <a:r>
              <a:rPr lang="en-US" altLang="zh-CN" sz="2800" i="1" dirty="0" err="1">
                <a:solidFill>
                  <a:srgbClr val="0000FF"/>
                </a:solidFill>
                <a:sym typeface="Times New Roman" panose="02020603050405020304" pitchFamily="18" charset="0"/>
              </a:rPr>
              <a:t>n</a:t>
            </a:r>
            <a:r>
              <a:rPr lang="en-US" altLang="zh-CN" sz="2800" i="1" baseline="30000" dirty="0" err="1">
                <a:solidFill>
                  <a:srgbClr val="0000FF"/>
                </a:solidFill>
                <a:sym typeface="Times New Roman" panose="02020603050405020304" pitchFamily="18" charset="0"/>
              </a:rPr>
              <a:t>+</a:t>
            </a:r>
            <a:r>
              <a:rPr lang="en-US" altLang="zh-CN" sz="2800" i="1" baseline="-25000" dirty="0" err="1">
                <a:solidFill>
                  <a:srgbClr val="0000FF"/>
                </a:solidFill>
                <a:sym typeface="Times New Roman" panose="02020603050405020304" pitchFamily="18" charset="0"/>
              </a:rPr>
              <a:t>D</a:t>
            </a:r>
            <a:endParaRPr lang="en-US" altLang="zh-CN" sz="2800" i="1" baseline="-25000" dirty="0">
              <a:solidFill>
                <a:srgbClr val="0000FF"/>
              </a:solidFill>
              <a:sym typeface="Times New Roman" panose="02020603050405020304" pitchFamily="18" charset="0"/>
            </a:endParaRPr>
          </a:p>
        </p:txBody>
      </p:sp>
      <p:sp>
        <p:nvSpPr>
          <p:cNvPr id="40966" name="Text Box 8">
            <a:extLst>
              <a:ext uri="{FF2B5EF4-FFF2-40B4-BE49-F238E27FC236}">
                <a16:creationId xmlns:a16="http://schemas.microsoft.com/office/drawing/2014/main" id="{7D3FCA8A-0BFB-4971-8B00-2A80E60D32A5}"/>
              </a:ext>
            </a:extLst>
          </p:cNvPr>
          <p:cNvSpPr txBox="1">
            <a:spLocks noChangeArrowheads="1"/>
          </p:cNvSpPr>
          <p:nvPr/>
        </p:nvSpPr>
        <p:spPr bwMode="auto">
          <a:xfrm>
            <a:off x="331788" y="4130936"/>
            <a:ext cx="75612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i="1" dirty="0" err="1">
                <a:solidFill>
                  <a:srgbClr val="0000FF"/>
                </a:solidFill>
                <a:sym typeface="Times New Roman" panose="02020603050405020304" pitchFamily="18" charset="0"/>
              </a:rPr>
              <a:t>n</a:t>
            </a:r>
            <a:r>
              <a:rPr lang="en-US" altLang="zh-CN" sz="2400" i="1" baseline="30000" dirty="0" err="1">
                <a:solidFill>
                  <a:srgbClr val="0000FF"/>
                </a:solidFill>
                <a:sym typeface="Times New Roman" panose="02020603050405020304" pitchFamily="18" charset="0"/>
              </a:rPr>
              <a:t>+</a:t>
            </a:r>
            <a:r>
              <a:rPr lang="en-US" altLang="zh-CN" sz="2400" i="1" baseline="-25000" dirty="0" err="1">
                <a:solidFill>
                  <a:srgbClr val="0000FF"/>
                </a:solidFill>
                <a:sym typeface="Times New Roman" panose="02020603050405020304" pitchFamily="18" charset="0"/>
              </a:rPr>
              <a:t>D</a:t>
            </a:r>
            <a:r>
              <a:rPr lang="zh-CN" altLang="en-US" sz="2400" dirty="0">
                <a:solidFill>
                  <a:srgbClr val="0000FF"/>
                </a:solidFill>
                <a:sym typeface="Times New Roman" panose="02020603050405020304" pitchFamily="18" charset="0"/>
              </a:rPr>
              <a:t>远小于</a:t>
            </a:r>
            <a:r>
              <a:rPr lang="en-US" altLang="zh-CN" sz="2400" i="1" dirty="0">
                <a:solidFill>
                  <a:srgbClr val="0000FF"/>
                </a:solidFill>
                <a:sym typeface="Times New Roman" panose="02020603050405020304" pitchFamily="18" charset="0"/>
              </a:rPr>
              <a:t>N</a:t>
            </a:r>
            <a:r>
              <a:rPr lang="en-US" altLang="zh-CN" sz="2400" i="1" baseline="-25000" dirty="0">
                <a:solidFill>
                  <a:srgbClr val="0000FF"/>
                </a:solidFill>
                <a:sym typeface="Times New Roman" panose="02020603050405020304" pitchFamily="18" charset="0"/>
              </a:rPr>
              <a:t>D</a:t>
            </a:r>
            <a:r>
              <a:rPr lang="en-US" altLang="zh-CN" sz="2400" dirty="0">
                <a:solidFill>
                  <a:srgbClr val="0000FF"/>
                </a:solidFill>
                <a:sym typeface="Times New Roman" panose="02020603050405020304" pitchFamily="18" charset="0"/>
              </a:rPr>
              <a:t>, </a:t>
            </a:r>
            <a:r>
              <a:rPr lang="zh-CN" altLang="en-US" sz="2400" dirty="0">
                <a:solidFill>
                  <a:srgbClr val="0000FF"/>
                </a:solidFill>
                <a:sym typeface="Times New Roman" panose="02020603050405020304" pitchFamily="18" charset="0"/>
              </a:rPr>
              <a:t>杂质基本未电离，</a:t>
            </a:r>
            <a:r>
              <a:rPr lang="en-US" altLang="zh-CN" sz="2400" i="1" dirty="0">
                <a:solidFill>
                  <a:srgbClr val="0000FF"/>
                </a:solidFill>
                <a:sym typeface="Times New Roman" panose="02020603050405020304" pitchFamily="18" charset="0"/>
              </a:rPr>
              <a:t>E</a:t>
            </a:r>
            <a:r>
              <a:rPr lang="en-US" altLang="zh-CN" sz="2400" i="1" baseline="-25000" dirty="0">
                <a:solidFill>
                  <a:srgbClr val="0000FF"/>
                </a:solidFill>
                <a:sym typeface="Times New Roman" panose="02020603050405020304" pitchFamily="18" charset="0"/>
              </a:rPr>
              <a:t>F</a:t>
            </a:r>
            <a:r>
              <a:rPr lang="zh-CN" altLang="en-US" sz="2400" dirty="0">
                <a:solidFill>
                  <a:srgbClr val="0000FF"/>
                </a:solidFill>
                <a:sym typeface="Times New Roman" panose="02020603050405020304" pitchFamily="18" charset="0"/>
              </a:rPr>
              <a:t>远在</a:t>
            </a:r>
            <a:r>
              <a:rPr lang="en-US" altLang="zh-CN" sz="2400" i="1" dirty="0">
                <a:solidFill>
                  <a:srgbClr val="0000FF"/>
                </a:solidFill>
                <a:sym typeface="Times New Roman" panose="02020603050405020304" pitchFamily="18" charset="0"/>
              </a:rPr>
              <a:t>E</a:t>
            </a:r>
            <a:r>
              <a:rPr lang="en-US" altLang="zh-CN" sz="2400" i="1" baseline="-25000" dirty="0">
                <a:solidFill>
                  <a:srgbClr val="0000FF"/>
                </a:solidFill>
                <a:sym typeface="Times New Roman" panose="02020603050405020304" pitchFamily="18" charset="0"/>
              </a:rPr>
              <a:t>D</a:t>
            </a:r>
            <a:r>
              <a:rPr lang="zh-CN" altLang="en-US" sz="2400" dirty="0">
                <a:solidFill>
                  <a:srgbClr val="0000FF"/>
                </a:solidFill>
                <a:sym typeface="Times New Roman" panose="02020603050405020304" pitchFamily="18" charset="0"/>
              </a:rPr>
              <a:t>之上</a:t>
            </a:r>
          </a:p>
        </p:txBody>
      </p:sp>
      <p:graphicFrame>
        <p:nvGraphicFramePr>
          <p:cNvPr id="40967" name="Object 9">
            <a:extLst>
              <a:ext uri="{FF2B5EF4-FFF2-40B4-BE49-F238E27FC236}">
                <a16:creationId xmlns:a16="http://schemas.microsoft.com/office/drawing/2014/main" id="{895E7F49-C69C-4157-AB66-9B6E72324818}"/>
              </a:ext>
            </a:extLst>
          </p:cNvPr>
          <p:cNvGraphicFramePr>
            <a:graphicFrameLocks noChangeAspect="1"/>
          </p:cNvGraphicFramePr>
          <p:nvPr>
            <p:extLst>
              <p:ext uri="{D42A27DB-BD31-4B8C-83A1-F6EECF244321}">
                <p14:modId xmlns:p14="http://schemas.microsoft.com/office/powerpoint/2010/main" val="2178733026"/>
              </p:ext>
            </p:extLst>
          </p:nvPr>
        </p:nvGraphicFramePr>
        <p:xfrm>
          <a:off x="331788" y="4793594"/>
          <a:ext cx="3890962" cy="906463"/>
        </p:xfrm>
        <a:graphic>
          <a:graphicData uri="http://schemas.openxmlformats.org/presentationml/2006/ole">
            <mc:AlternateContent xmlns:mc="http://schemas.openxmlformats.org/markup-compatibility/2006">
              <mc:Choice xmlns:v="urn:schemas-microsoft-com:vml" Requires="v">
                <p:oleObj spid="_x0000_s198740" name="Equation" r:id="rId3" imgW="1854200" imgH="431800" progId="Equation.3">
                  <p:embed/>
                </p:oleObj>
              </mc:Choice>
              <mc:Fallback>
                <p:oleObj name="Equation" r:id="rId3" imgW="1854200" imgH="431800" progId="Equation.3">
                  <p:embed/>
                  <p:pic>
                    <p:nvPicPr>
                      <p:cNvPr id="40967" name="Object 9">
                        <a:extLst>
                          <a:ext uri="{FF2B5EF4-FFF2-40B4-BE49-F238E27FC236}">
                            <a16:creationId xmlns:a16="http://schemas.microsoft.com/office/drawing/2014/main" id="{895E7F49-C69C-4157-AB66-9B6E72324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4793594"/>
                        <a:ext cx="3890962" cy="906463"/>
                      </a:xfrm>
                      <a:prstGeom prst="rect">
                        <a:avLst/>
                      </a:prstGeom>
                      <a:noFill/>
                      <a:ln w="9525">
                        <a:solidFill>
                          <a:srgbClr val="FFCC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8" name="Text Box 10">
            <a:extLst>
              <a:ext uri="{FF2B5EF4-FFF2-40B4-BE49-F238E27FC236}">
                <a16:creationId xmlns:a16="http://schemas.microsoft.com/office/drawing/2014/main" id="{05E0527F-06BA-403F-AC9B-01E4DF744949}"/>
              </a:ext>
            </a:extLst>
          </p:cNvPr>
          <p:cNvSpPr txBox="1">
            <a:spLocks noChangeArrowheads="1"/>
          </p:cNvSpPr>
          <p:nvPr/>
        </p:nvSpPr>
        <p:spPr bwMode="auto">
          <a:xfrm>
            <a:off x="4422775" y="4799283"/>
            <a:ext cx="34290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90000"/>
              </a:lnSpc>
              <a:spcBef>
                <a:spcPct val="50000"/>
              </a:spcBef>
              <a:buClrTx/>
              <a:buFontTx/>
              <a:buNone/>
            </a:pPr>
            <a:r>
              <a:rPr lang="zh-CN" altLang="en-US" sz="2400" dirty="0">
                <a:solidFill>
                  <a:schemeClr val="tx1"/>
                </a:solidFill>
                <a:sym typeface="Times New Roman" panose="02020603050405020304" pitchFamily="18" charset="0"/>
              </a:rPr>
              <a:t>低温弱电离区</a:t>
            </a:r>
          </a:p>
          <a:p>
            <a:pPr>
              <a:lnSpc>
                <a:spcPct val="90000"/>
              </a:lnSpc>
              <a:spcBef>
                <a:spcPct val="50000"/>
              </a:spcBef>
              <a:buClrTx/>
              <a:buFontTx/>
              <a:buNone/>
            </a:pPr>
            <a:r>
              <a:rPr lang="zh-CN" altLang="en-US" sz="2400" dirty="0">
                <a:solidFill>
                  <a:srgbClr val="FF0000"/>
                </a:solidFill>
                <a:sym typeface="Times New Roman" panose="02020603050405020304" pitchFamily="18" charset="0"/>
              </a:rPr>
              <a:t>费米能级表达式</a:t>
            </a:r>
          </a:p>
        </p:txBody>
      </p:sp>
      <p:sp>
        <p:nvSpPr>
          <p:cNvPr id="40969" name="Text Box 11">
            <a:extLst>
              <a:ext uri="{FF2B5EF4-FFF2-40B4-BE49-F238E27FC236}">
                <a16:creationId xmlns:a16="http://schemas.microsoft.com/office/drawing/2014/main" id="{96BF0EC6-9FA5-4D3C-9227-A9B04236F0C5}"/>
              </a:ext>
            </a:extLst>
          </p:cNvPr>
          <p:cNvSpPr txBox="1">
            <a:spLocks noChangeArrowheads="1"/>
          </p:cNvSpPr>
          <p:nvPr/>
        </p:nvSpPr>
        <p:spPr bwMode="auto">
          <a:xfrm>
            <a:off x="146050" y="5834566"/>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当</a:t>
            </a:r>
            <a:r>
              <a:rPr lang="en-US" altLang="zh-CN" sz="2400">
                <a:solidFill>
                  <a:schemeClr val="tx1"/>
                </a:solidFill>
                <a:sym typeface="Times New Roman" panose="02020603050405020304" pitchFamily="18" charset="0"/>
              </a:rPr>
              <a:t>T=0k</a:t>
            </a:r>
            <a:r>
              <a:rPr lang="zh-CN" altLang="en-US" sz="2400">
                <a:solidFill>
                  <a:schemeClr val="tx1"/>
                </a:solidFill>
                <a:sym typeface="Times New Roman" panose="02020603050405020304" pitchFamily="18" charset="0"/>
              </a:rPr>
              <a:t>时，</a:t>
            </a:r>
          </a:p>
        </p:txBody>
      </p:sp>
      <p:graphicFrame>
        <p:nvGraphicFramePr>
          <p:cNvPr id="40970" name="Object 12">
            <a:extLst>
              <a:ext uri="{FF2B5EF4-FFF2-40B4-BE49-F238E27FC236}">
                <a16:creationId xmlns:a16="http://schemas.microsoft.com/office/drawing/2014/main" id="{93FBBCB1-16EA-484F-9E42-ACAC7598545A}"/>
              </a:ext>
            </a:extLst>
          </p:cNvPr>
          <p:cNvGraphicFramePr>
            <a:graphicFrameLocks noChangeAspect="1"/>
          </p:cNvGraphicFramePr>
          <p:nvPr>
            <p:extLst>
              <p:ext uri="{D42A27DB-BD31-4B8C-83A1-F6EECF244321}">
                <p14:modId xmlns:p14="http://schemas.microsoft.com/office/powerpoint/2010/main" val="4280175849"/>
              </p:ext>
            </p:extLst>
          </p:nvPr>
        </p:nvGraphicFramePr>
        <p:xfrm>
          <a:off x="2095500" y="5834566"/>
          <a:ext cx="1812925" cy="781050"/>
        </p:xfrm>
        <a:graphic>
          <a:graphicData uri="http://schemas.openxmlformats.org/presentationml/2006/ole">
            <mc:AlternateContent xmlns:mc="http://schemas.openxmlformats.org/markup-compatibility/2006">
              <mc:Choice xmlns:v="urn:schemas-microsoft-com:vml" Requires="v">
                <p:oleObj spid="_x0000_s198741" name="Equation" r:id="rId5" imgW="914400" imgH="393700" progId="Equation.3">
                  <p:embed/>
                </p:oleObj>
              </mc:Choice>
              <mc:Fallback>
                <p:oleObj name="Equation" r:id="rId5" imgW="914400" imgH="393700" progId="Equation.3">
                  <p:embed/>
                  <p:pic>
                    <p:nvPicPr>
                      <p:cNvPr id="40970" name="Object 12">
                        <a:extLst>
                          <a:ext uri="{FF2B5EF4-FFF2-40B4-BE49-F238E27FC236}">
                            <a16:creationId xmlns:a16="http://schemas.microsoft.com/office/drawing/2014/main" id="{93FBBCB1-16EA-484F-9E42-ACAC75985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500" y="5834566"/>
                        <a:ext cx="1812925" cy="781050"/>
                      </a:xfrm>
                      <a:prstGeom prst="rect">
                        <a:avLst/>
                      </a:prstGeom>
                      <a:noFill/>
                      <a:ln w="9525">
                        <a:solidFill>
                          <a:srgbClr val="FFCC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1" name="Text Box 13">
            <a:extLst>
              <a:ext uri="{FF2B5EF4-FFF2-40B4-BE49-F238E27FC236}">
                <a16:creationId xmlns:a16="http://schemas.microsoft.com/office/drawing/2014/main" id="{6517B1C9-1D9A-4D19-85C6-BB25ED4673B4}"/>
              </a:ext>
            </a:extLst>
          </p:cNvPr>
          <p:cNvSpPr txBox="1">
            <a:spLocks noChangeArrowheads="1"/>
          </p:cNvSpPr>
          <p:nvPr/>
        </p:nvSpPr>
        <p:spPr bwMode="auto">
          <a:xfrm>
            <a:off x="4422775" y="5856791"/>
            <a:ext cx="3962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绝对零度时，费米能级位于导带与施主能级中间</a:t>
            </a:r>
          </a:p>
        </p:txBody>
      </p:sp>
      <p:pic>
        <p:nvPicPr>
          <p:cNvPr id="40972" name="Picture 14">
            <a:extLst>
              <a:ext uri="{FF2B5EF4-FFF2-40B4-BE49-F238E27FC236}">
                <a16:creationId xmlns:a16="http://schemas.microsoft.com/office/drawing/2014/main" id="{67D927DA-A2BE-451E-ADFF-CA2A39C66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0725" y="2195658"/>
            <a:ext cx="2968625"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3">
            <a:extLst>
              <a:ext uri="{FF2B5EF4-FFF2-40B4-BE49-F238E27FC236}">
                <a16:creationId xmlns:a16="http://schemas.microsoft.com/office/drawing/2014/main" id="{E6EAEE41-0132-49E1-AE5F-1CD96230FCF2}"/>
              </a:ext>
            </a:extLst>
          </p:cNvPr>
          <p:cNvSpPr txBox="1">
            <a:spLocks noChangeArrowheads="1"/>
          </p:cNvSpPr>
          <p:nvPr/>
        </p:nvSpPr>
        <p:spPr bwMode="auto">
          <a:xfrm>
            <a:off x="175941" y="651252"/>
            <a:ext cx="8153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dirty="0">
                <a:solidFill>
                  <a:srgbClr val="FF0000"/>
                </a:solidFill>
                <a:sym typeface="Times New Roman" panose="02020603050405020304" pitchFamily="18" charset="0"/>
              </a:rPr>
              <a:t>由电中性条件</a:t>
            </a:r>
            <a:r>
              <a:rPr lang="en-US" altLang="zh-CN" sz="2400" i="1" dirty="0">
                <a:solidFill>
                  <a:srgbClr val="FF0000"/>
                </a:solidFill>
                <a:sym typeface="Times New Roman" panose="02020603050405020304" pitchFamily="18" charset="0"/>
              </a:rPr>
              <a:t>n</a:t>
            </a:r>
            <a:r>
              <a:rPr lang="en-US" altLang="zh-CN" sz="2400" i="1" baseline="-25000" dirty="0">
                <a:solidFill>
                  <a:srgbClr val="FF0000"/>
                </a:solidFill>
                <a:sym typeface="Times New Roman" panose="02020603050405020304" pitchFamily="18" charset="0"/>
              </a:rPr>
              <a:t>0</a:t>
            </a:r>
            <a:r>
              <a:rPr lang="en-US" altLang="zh-CN" sz="2400" dirty="0">
                <a:solidFill>
                  <a:srgbClr val="FF0000"/>
                </a:solidFill>
                <a:sym typeface="Times New Roman" panose="02020603050405020304" pitchFamily="18" charset="0"/>
              </a:rPr>
              <a:t>=</a:t>
            </a:r>
            <a:r>
              <a:rPr lang="en-US" altLang="zh-CN" sz="2400" i="1" dirty="0">
                <a:solidFill>
                  <a:srgbClr val="FF0000"/>
                </a:solidFill>
                <a:sym typeface="Times New Roman" panose="02020603050405020304" pitchFamily="18" charset="0"/>
              </a:rPr>
              <a:t>n</a:t>
            </a:r>
            <a:r>
              <a:rPr lang="en-US" altLang="zh-CN" sz="2400" i="1" baseline="30000" dirty="0">
                <a:solidFill>
                  <a:srgbClr val="FF0000"/>
                </a:solidFill>
                <a:sym typeface="Times New Roman" panose="02020603050405020304" pitchFamily="18" charset="0"/>
              </a:rPr>
              <a:t>+</a:t>
            </a:r>
            <a:r>
              <a:rPr lang="en-US" altLang="zh-CN" sz="2400" i="1" baseline="-25000" dirty="0">
                <a:solidFill>
                  <a:srgbClr val="FF0000"/>
                </a:solidFill>
                <a:sym typeface="Times New Roman" panose="02020603050405020304" pitchFamily="18" charset="0"/>
              </a:rPr>
              <a:t>D</a:t>
            </a:r>
            <a:r>
              <a:rPr lang="en-US" altLang="zh-CN" sz="2400" dirty="0">
                <a:solidFill>
                  <a:srgbClr val="FF0000"/>
                </a:solidFill>
                <a:sym typeface="Times New Roman" panose="02020603050405020304" pitchFamily="18" charset="0"/>
              </a:rPr>
              <a:t>+</a:t>
            </a:r>
            <a:r>
              <a:rPr lang="en-US" altLang="zh-CN" sz="2400" i="1" dirty="0">
                <a:solidFill>
                  <a:srgbClr val="FF0000"/>
                </a:solidFill>
                <a:sym typeface="Times New Roman" panose="02020603050405020304" pitchFamily="18" charset="0"/>
              </a:rPr>
              <a:t>p</a:t>
            </a:r>
            <a:r>
              <a:rPr lang="en-US" altLang="zh-CN" sz="2400" i="1" baseline="-25000" dirty="0">
                <a:solidFill>
                  <a:srgbClr val="FF0000"/>
                </a:solidFill>
                <a:sym typeface="Times New Roman" panose="02020603050405020304" pitchFamily="18" charset="0"/>
              </a:rPr>
              <a:t>0</a:t>
            </a:r>
          </a:p>
          <a:p>
            <a:pPr>
              <a:spcBef>
                <a:spcPct val="50000"/>
              </a:spcBef>
              <a:buClrTx/>
              <a:buFontTx/>
              <a:buNone/>
            </a:pPr>
            <a:r>
              <a:rPr lang="en-US" altLang="zh-CN" sz="2400" i="1" dirty="0">
                <a:solidFill>
                  <a:srgbClr val="0000FF"/>
                </a:solidFill>
                <a:sym typeface="Times New Roman" panose="02020603050405020304" pitchFamily="18" charset="0"/>
              </a:rPr>
              <a:t>n</a:t>
            </a:r>
            <a:r>
              <a:rPr lang="en-US" altLang="zh-CN" sz="2400" baseline="-25000" dirty="0">
                <a:solidFill>
                  <a:srgbClr val="0000FF"/>
                </a:solidFill>
                <a:sym typeface="Times New Roman" panose="02020603050405020304" pitchFamily="18" charset="0"/>
              </a:rPr>
              <a:t>0</a:t>
            </a:r>
            <a:r>
              <a:rPr lang="zh-CN" altLang="en-US" sz="2400" dirty="0">
                <a:solidFill>
                  <a:srgbClr val="0000FF"/>
                </a:solidFill>
                <a:sym typeface="Times New Roman" panose="02020603050405020304" pitchFamily="18" charset="0"/>
              </a:rPr>
              <a:t>为导带中电子浓度， </a:t>
            </a:r>
            <a:r>
              <a:rPr lang="en-US" altLang="zh-CN" sz="2400" i="1" dirty="0">
                <a:solidFill>
                  <a:srgbClr val="0000FF"/>
                </a:solidFill>
                <a:sym typeface="Times New Roman" panose="02020603050405020304" pitchFamily="18" charset="0"/>
              </a:rPr>
              <a:t>n</a:t>
            </a:r>
            <a:r>
              <a:rPr lang="en-US" altLang="zh-CN" sz="2400" i="1" baseline="30000" dirty="0">
                <a:solidFill>
                  <a:srgbClr val="0000FF"/>
                </a:solidFill>
                <a:sym typeface="Times New Roman" panose="02020603050405020304" pitchFamily="18" charset="0"/>
              </a:rPr>
              <a:t>+</a:t>
            </a:r>
            <a:r>
              <a:rPr lang="en-US" altLang="zh-CN" sz="2400" i="1" baseline="-25000" dirty="0">
                <a:solidFill>
                  <a:srgbClr val="0000FF"/>
                </a:solidFill>
                <a:sym typeface="Times New Roman" panose="02020603050405020304" pitchFamily="18" charset="0"/>
              </a:rPr>
              <a:t>D</a:t>
            </a:r>
            <a:r>
              <a:rPr lang="en-US" altLang="zh-CN" sz="2400" i="1" dirty="0">
                <a:solidFill>
                  <a:srgbClr val="0000FF"/>
                </a:solidFill>
                <a:sym typeface="Times New Roman" panose="02020603050405020304" pitchFamily="18" charset="0"/>
              </a:rPr>
              <a:t>+p</a:t>
            </a:r>
            <a:r>
              <a:rPr lang="en-US" altLang="zh-CN" sz="2400" baseline="-25000" dirty="0">
                <a:solidFill>
                  <a:srgbClr val="0000FF"/>
                </a:solidFill>
                <a:sym typeface="Times New Roman" panose="02020603050405020304" pitchFamily="18" charset="0"/>
              </a:rPr>
              <a:t>0</a:t>
            </a:r>
            <a:r>
              <a:rPr lang="zh-CN" altLang="en-US" sz="2400" dirty="0">
                <a:solidFill>
                  <a:srgbClr val="0000FF"/>
                </a:solidFill>
                <a:sym typeface="Times New Roman" panose="02020603050405020304" pitchFamily="18" charset="0"/>
              </a:rPr>
              <a:t>施主正电中心和空穴浓度</a:t>
            </a:r>
            <a:endParaRPr lang="zh-CN" altLang="en-US" sz="2400" baseline="-25000" dirty="0">
              <a:solidFill>
                <a:srgbClr val="0000FF"/>
              </a:solidFill>
              <a:sym typeface="Times New Roman" panose="02020603050405020304" pitchFamily="18" charset="0"/>
            </a:endParaRPr>
          </a:p>
        </p:txBody>
      </p:sp>
      <p:sp>
        <p:nvSpPr>
          <p:cNvPr id="14" name="Text Box 2">
            <a:extLst>
              <a:ext uri="{FF2B5EF4-FFF2-40B4-BE49-F238E27FC236}">
                <a16:creationId xmlns:a16="http://schemas.microsoft.com/office/drawing/2014/main" id="{0C63142F-28E4-4C0B-90D4-A01F43B2C02E}"/>
              </a:ext>
            </a:extLst>
          </p:cNvPr>
          <p:cNvSpPr txBox="1">
            <a:spLocks noChangeArrowheads="1"/>
          </p:cNvSpPr>
          <p:nvPr/>
        </p:nvSpPr>
        <p:spPr bwMode="auto">
          <a:xfrm>
            <a:off x="1617662" y="107677"/>
            <a:ext cx="67675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3200" dirty="0">
                <a:solidFill>
                  <a:srgbClr val="FF0000"/>
                </a:solidFill>
                <a:sym typeface="Times New Roman" panose="02020603050405020304" pitchFamily="18" charset="0"/>
              </a:rPr>
              <a:t>1. 4.2 n </a:t>
            </a:r>
            <a:r>
              <a:rPr lang="zh-CN" altLang="en-US" sz="3200" dirty="0">
                <a:solidFill>
                  <a:srgbClr val="FF0000"/>
                </a:solidFill>
                <a:sym typeface="Times New Roman" panose="02020603050405020304" pitchFamily="18" charset="0"/>
              </a:rPr>
              <a:t>型半导体的载流子浓度</a:t>
            </a:r>
          </a:p>
        </p:txBody>
      </p:sp>
    </p:spTree>
    <p:extLst>
      <p:ext uri="{BB962C8B-B14F-4D97-AF65-F5344CB8AC3E}">
        <p14:creationId xmlns:p14="http://schemas.microsoft.com/office/powerpoint/2010/main" val="414146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61A9A84E-1C62-46E7-98F5-AC37B71B0C73}"/>
              </a:ext>
            </a:extLst>
          </p:cNvPr>
          <p:cNvSpPr txBox="1">
            <a:spLocks noChangeArrowheads="1"/>
          </p:cNvSpPr>
          <p:nvPr/>
        </p:nvSpPr>
        <p:spPr bwMode="auto">
          <a:xfrm>
            <a:off x="457200" y="4473575"/>
            <a:ext cx="8077200" cy="166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50000"/>
              </a:spcBef>
              <a:buClrTx/>
              <a:buFontTx/>
              <a:buNone/>
            </a:pPr>
            <a:r>
              <a:rPr lang="en-US" altLang="zh-CN" sz="2400">
                <a:solidFill>
                  <a:srgbClr val="0033CC"/>
                </a:solidFill>
                <a:sym typeface="Times New Roman" panose="02020603050405020304" pitchFamily="18" charset="0"/>
              </a:rPr>
              <a:t>2.</a:t>
            </a:r>
            <a:r>
              <a:rPr lang="zh-CN" altLang="en-US" sz="2400">
                <a:solidFill>
                  <a:srgbClr val="0033CC"/>
                </a:solidFill>
                <a:sym typeface="Times New Roman" panose="02020603050405020304" pitchFamily="18" charset="0"/>
              </a:rPr>
              <a:t>中间电离区</a:t>
            </a:r>
          </a:p>
          <a:p>
            <a:pPr>
              <a:lnSpc>
                <a:spcPct val="130000"/>
              </a:lnSpc>
              <a:spcBef>
                <a:spcPct val="50000"/>
              </a:spcBef>
              <a:buClrTx/>
              <a:buFontTx/>
              <a:buNone/>
            </a:pPr>
            <a:r>
              <a:rPr lang="zh-CN" altLang="en-US" sz="2400">
                <a:solidFill>
                  <a:schemeClr val="tx1"/>
                </a:solidFill>
                <a:sym typeface="Times New Roman" panose="02020603050405020304" pitchFamily="18" charset="0"/>
              </a:rPr>
              <a:t>      当温度升高，到</a:t>
            </a:r>
            <a:r>
              <a:rPr lang="en-US" altLang="zh-CN" sz="2400">
                <a:solidFill>
                  <a:schemeClr val="tx1"/>
                </a:solidFill>
                <a:sym typeface="Times New Roman" panose="02020603050405020304" pitchFamily="18" charset="0"/>
              </a:rPr>
              <a:t>2N</a:t>
            </a:r>
            <a:r>
              <a:rPr lang="en-US" altLang="zh-CN" sz="2400" baseline="-25000">
                <a:solidFill>
                  <a:schemeClr val="tx1"/>
                </a:solidFill>
                <a:sym typeface="Times New Roman" panose="02020603050405020304" pitchFamily="18" charset="0"/>
              </a:rPr>
              <a:t>c</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zh-CN" altLang="en-US" sz="2400">
                <a:solidFill>
                  <a:schemeClr val="tx1"/>
                </a:solidFill>
                <a:sym typeface="Times New Roman" panose="02020603050405020304" pitchFamily="18" charset="0"/>
              </a:rPr>
              <a:t>时</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降到                              以下，当温度升高使</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D</a:t>
            </a:r>
            <a:r>
              <a:rPr lang="zh-CN" altLang="en-US" sz="2400">
                <a:solidFill>
                  <a:schemeClr val="tx1"/>
                </a:solidFill>
                <a:sym typeface="Times New Roman" panose="02020603050405020304" pitchFamily="18" charset="0"/>
              </a:rPr>
              <a:t>时，施主杂质有</a:t>
            </a:r>
            <a:r>
              <a:rPr lang="en-US" altLang="zh-CN" sz="2400">
                <a:solidFill>
                  <a:schemeClr val="tx1"/>
                </a:solidFill>
                <a:sym typeface="Times New Roman" panose="02020603050405020304" pitchFamily="18" charset="0"/>
              </a:rPr>
              <a:t>1/3</a:t>
            </a:r>
            <a:r>
              <a:rPr lang="zh-CN" altLang="en-US" sz="2400">
                <a:solidFill>
                  <a:schemeClr val="tx1"/>
                </a:solidFill>
                <a:sym typeface="Times New Roman" panose="02020603050405020304" pitchFamily="18" charset="0"/>
              </a:rPr>
              <a:t>电离</a:t>
            </a:r>
          </a:p>
        </p:txBody>
      </p:sp>
      <p:graphicFrame>
        <p:nvGraphicFramePr>
          <p:cNvPr id="41991" name="Object 7">
            <a:extLst>
              <a:ext uri="{FF2B5EF4-FFF2-40B4-BE49-F238E27FC236}">
                <a16:creationId xmlns:a16="http://schemas.microsoft.com/office/drawing/2014/main" id="{A6D6BF83-8C36-42B0-868F-B08755855FA7}"/>
              </a:ext>
            </a:extLst>
          </p:cNvPr>
          <p:cNvGraphicFramePr>
            <a:graphicFrameLocks noChangeAspect="1"/>
          </p:cNvGraphicFramePr>
          <p:nvPr/>
        </p:nvGraphicFramePr>
        <p:xfrm>
          <a:off x="5835650" y="5084763"/>
          <a:ext cx="1584325" cy="682625"/>
        </p:xfrm>
        <a:graphic>
          <a:graphicData uri="http://schemas.openxmlformats.org/presentationml/2006/ole">
            <mc:AlternateContent xmlns:mc="http://schemas.openxmlformats.org/markup-compatibility/2006">
              <mc:Choice xmlns:v="urn:schemas-microsoft-com:vml" Requires="v">
                <p:oleObj spid="_x0000_s199753" name="Equation" r:id="rId3" imgW="914400" imgH="393700" progId="Equation.3">
                  <p:embed/>
                </p:oleObj>
              </mc:Choice>
              <mc:Fallback>
                <p:oleObj name="Equation" r:id="rId3" imgW="914400" imgH="393700" progId="Equation.3">
                  <p:embed/>
                  <p:pic>
                    <p:nvPicPr>
                      <p:cNvPr id="41991" name="Object 7">
                        <a:extLst>
                          <a:ext uri="{FF2B5EF4-FFF2-40B4-BE49-F238E27FC236}">
                            <a16:creationId xmlns:a16="http://schemas.microsoft.com/office/drawing/2014/main" id="{A6D6BF83-8C36-42B0-868F-B08755855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650" y="5084763"/>
                        <a:ext cx="15843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4">
            <a:extLst>
              <a:ext uri="{FF2B5EF4-FFF2-40B4-BE49-F238E27FC236}">
                <a16:creationId xmlns:a16="http://schemas.microsoft.com/office/drawing/2014/main" id="{5D98CB1E-6B6E-4649-B228-FDA92F38E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506412"/>
            <a:ext cx="5416588" cy="3426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510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1" name="Object 3">
            <a:extLst>
              <a:ext uri="{FF2B5EF4-FFF2-40B4-BE49-F238E27FC236}">
                <a16:creationId xmlns:a16="http://schemas.microsoft.com/office/drawing/2014/main" id="{97C03862-FE01-4563-B77B-41D58880487D}"/>
              </a:ext>
            </a:extLst>
          </p:cNvPr>
          <p:cNvGraphicFramePr>
            <a:graphicFrameLocks noChangeAspect="1"/>
          </p:cNvGraphicFramePr>
          <p:nvPr>
            <p:extLst>
              <p:ext uri="{D42A27DB-BD31-4B8C-83A1-F6EECF244321}">
                <p14:modId xmlns:p14="http://schemas.microsoft.com/office/powerpoint/2010/main" val="1225549424"/>
              </p:ext>
            </p:extLst>
          </p:nvPr>
        </p:nvGraphicFramePr>
        <p:xfrm>
          <a:off x="5219700" y="3490913"/>
          <a:ext cx="2771775" cy="873125"/>
        </p:xfrm>
        <a:graphic>
          <a:graphicData uri="http://schemas.openxmlformats.org/presentationml/2006/ole">
            <mc:AlternateContent xmlns:mc="http://schemas.openxmlformats.org/markup-compatibility/2006">
              <mc:Choice xmlns:v="urn:schemas-microsoft-com:vml" Requires="v">
                <p:oleObj spid="_x0000_s200777" name="Equation" r:id="rId3" imgW="1371600" imgH="431800" progId="Equation.3">
                  <p:embed/>
                </p:oleObj>
              </mc:Choice>
              <mc:Fallback>
                <p:oleObj name="Equation" r:id="rId3" imgW="1371600" imgH="431800" progId="Equation.3">
                  <p:embed/>
                  <p:pic>
                    <p:nvPicPr>
                      <p:cNvPr id="43011" name="Object 3">
                        <a:extLst>
                          <a:ext uri="{FF2B5EF4-FFF2-40B4-BE49-F238E27FC236}">
                            <a16:creationId xmlns:a16="http://schemas.microsoft.com/office/drawing/2014/main" id="{97C03862-FE01-4563-B77B-41D588804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490913"/>
                        <a:ext cx="2771775" cy="873125"/>
                      </a:xfrm>
                      <a:prstGeom prst="rect">
                        <a:avLst/>
                      </a:prstGeom>
                      <a:solidFill>
                        <a:srgbClr val="CCECFF"/>
                      </a:solidFill>
                      <a:ln w="9525">
                        <a:solidFill>
                          <a:srgbClr val="FFCCFF"/>
                        </a:solidFill>
                        <a:miter lim="800000"/>
                        <a:headEnd/>
                        <a:tailEnd/>
                      </a:ln>
                    </p:spPr>
                  </p:pic>
                </p:oleObj>
              </mc:Fallback>
            </mc:AlternateContent>
          </a:graphicData>
        </a:graphic>
      </p:graphicFrame>
      <p:sp>
        <p:nvSpPr>
          <p:cNvPr id="43012" name="Text Box 5">
            <a:extLst>
              <a:ext uri="{FF2B5EF4-FFF2-40B4-BE49-F238E27FC236}">
                <a16:creationId xmlns:a16="http://schemas.microsoft.com/office/drawing/2014/main" id="{B5169958-AFD8-4DE2-A65F-1F7054E9F969}"/>
              </a:ext>
            </a:extLst>
          </p:cNvPr>
          <p:cNvSpPr txBox="1">
            <a:spLocks noChangeArrowheads="1"/>
          </p:cNvSpPr>
          <p:nvPr/>
        </p:nvSpPr>
        <p:spPr bwMode="auto">
          <a:xfrm>
            <a:off x="827584" y="2211388"/>
            <a:ext cx="6096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dirty="0">
                <a:solidFill>
                  <a:schemeClr val="accent2"/>
                </a:solidFill>
                <a:sym typeface="Times New Roman" panose="02020603050405020304" pitchFamily="18" charset="0"/>
              </a:rPr>
              <a:t>导带电子就等于施主杂质电离浓度</a:t>
            </a:r>
          </a:p>
          <a:p>
            <a:pPr>
              <a:spcBef>
                <a:spcPct val="50000"/>
              </a:spcBef>
              <a:buClrTx/>
              <a:buFontTx/>
              <a:buNone/>
            </a:pPr>
            <a:r>
              <a:rPr lang="zh-CN" altLang="en-US" sz="2400" dirty="0">
                <a:solidFill>
                  <a:schemeClr val="accent2"/>
                </a:solidFill>
                <a:sym typeface="Times New Roman" panose="02020603050405020304" pitchFamily="18" charset="0"/>
              </a:rPr>
              <a:t>                            </a:t>
            </a:r>
            <a:r>
              <a:rPr lang="en-US" altLang="zh-CN" sz="2400" dirty="0">
                <a:solidFill>
                  <a:schemeClr val="accent2"/>
                </a:solidFill>
                <a:sym typeface="Times New Roman" panose="02020603050405020304" pitchFamily="18" charset="0"/>
              </a:rPr>
              <a:t>n</a:t>
            </a:r>
            <a:r>
              <a:rPr lang="en-US" altLang="zh-CN" sz="2400" baseline="-25000" dirty="0">
                <a:solidFill>
                  <a:schemeClr val="accent2"/>
                </a:solidFill>
                <a:sym typeface="Times New Roman" panose="02020603050405020304" pitchFamily="18" charset="0"/>
              </a:rPr>
              <a:t>0</a:t>
            </a:r>
            <a:r>
              <a:rPr lang="en-US" altLang="zh-CN" sz="2400" dirty="0">
                <a:solidFill>
                  <a:schemeClr val="accent2"/>
                </a:solidFill>
                <a:sym typeface="Times New Roman" panose="02020603050405020304" pitchFamily="18" charset="0"/>
              </a:rPr>
              <a:t>=N</a:t>
            </a:r>
            <a:r>
              <a:rPr lang="en-US" altLang="zh-CN" sz="2400" baseline="-25000" dirty="0">
                <a:solidFill>
                  <a:schemeClr val="accent2"/>
                </a:solidFill>
                <a:sym typeface="Times New Roman" panose="02020603050405020304" pitchFamily="18" charset="0"/>
              </a:rPr>
              <a:t>D</a:t>
            </a:r>
          </a:p>
        </p:txBody>
      </p:sp>
      <p:sp>
        <p:nvSpPr>
          <p:cNvPr id="43013" name="Text Box 7">
            <a:extLst>
              <a:ext uri="{FF2B5EF4-FFF2-40B4-BE49-F238E27FC236}">
                <a16:creationId xmlns:a16="http://schemas.microsoft.com/office/drawing/2014/main" id="{17E5380C-CBC9-42E8-BB8B-79F2144EF14F}"/>
              </a:ext>
            </a:extLst>
          </p:cNvPr>
          <p:cNvSpPr txBox="1">
            <a:spLocks noChangeArrowheads="1"/>
          </p:cNvSpPr>
          <p:nvPr/>
        </p:nvSpPr>
        <p:spPr bwMode="auto">
          <a:xfrm>
            <a:off x="827584" y="4725144"/>
            <a:ext cx="73152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dirty="0">
                <a:solidFill>
                  <a:schemeClr val="tx1"/>
                </a:solidFill>
                <a:sym typeface="Times New Roman" panose="02020603050405020304" pitchFamily="18" charset="0"/>
              </a:rPr>
              <a:t>导带电子浓度与温度无关。</a:t>
            </a:r>
          </a:p>
          <a:p>
            <a:pPr>
              <a:spcBef>
                <a:spcPct val="50000"/>
              </a:spcBef>
              <a:buClrTx/>
              <a:buFontTx/>
              <a:buNone/>
            </a:pPr>
            <a:r>
              <a:rPr lang="zh-CN" altLang="en-US" sz="2400" dirty="0">
                <a:solidFill>
                  <a:srgbClr val="FF0000"/>
                </a:solidFill>
                <a:sym typeface="Times New Roman" panose="02020603050405020304" pitchFamily="18" charset="0"/>
              </a:rPr>
              <a:t>饱和区</a:t>
            </a:r>
            <a:r>
              <a:rPr lang="zh-CN" altLang="en-US" sz="2400" dirty="0">
                <a:solidFill>
                  <a:schemeClr val="tx1"/>
                </a:solidFill>
                <a:sym typeface="Times New Roman" panose="02020603050405020304" pitchFamily="18" charset="0"/>
              </a:rPr>
              <a:t>：载流子浓度</a:t>
            </a:r>
            <a:r>
              <a:rPr lang="en-US" altLang="zh-CN" sz="2400" dirty="0">
                <a:solidFill>
                  <a:schemeClr val="tx1"/>
                </a:solidFill>
                <a:sym typeface="Times New Roman" panose="02020603050405020304" pitchFamily="18" charset="0"/>
              </a:rPr>
              <a:t>n</a:t>
            </a:r>
            <a:r>
              <a:rPr lang="en-US" altLang="zh-CN" sz="2400" baseline="-25000" dirty="0">
                <a:solidFill>
                  <a:schemeClr val="tx1"/>
                </a:solidFill>
                <a:sym typeface="Times New Roman" panose="02020603050405020304" pitchFamily="18" charset="0"/>
              </a:rPr>
              <a:t>0</a:t>
            </a:r>
            <a:r>
              <a:rPr lang="zh-CN" altLang="en-US" sz="2400" dirty="0">
                <a:solidFill>
                  <a:schemeClr val="tx1"/>
                </a:solidFill>
                <a:sym typeface="Times New Roman" panose="02020603050405020304" pitchFamily="18" charset="0"/>
              </a:rPr>
              <a:t>保持等于杂质浓度的范围。</a:t>
            </a:r>
            <a:endParaRPr lang="zh-CN" altLang="en-US" sz="2400" baseline="-25000" dirty="0">
              <a:solidFill>
                <a:schemeClr val="tx1"/>
              </a:solidFill>
              <a:sym typeface="Times New Roman" panose="02020603050405020304" pitchFamily="18" charset="0"/>
            </a:endParaRPr>
          </a:p>
        </p:txBody>
      </p:sp>
      <p:sp>
        <p:nvSpPr>
          <p:cNvPr id="43014" name="Text Box 9">
            <a:extLst>
              <a:ext uri="{FF2B5EF4-FFF2-40B4-BE49-F238E27FC236}">
                <a16:creationId xmlns:a16="http://schemas.microsoft.com/office/drawing/2014/main" id="{C30A576D-03D9-4C11-AF9C-A9151A1575B5}"/>
              </a:ext>
            </a:extLst>
          </p:cNvPr>
          <p:cNvSpPr txBox="1">
            <a:spLocks noChangeArrowheads="1"/>
          </p:cNvSpPr>
          <p:nvPr/>
        </p:nvSpPr>
        <p:spPr bwMode="auto">
          <a:xfrm>
            <a:off x="468313" y="260350"/>
            <a:ext cx="8313737"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dirty="0">
                <a:solidFill>
                  <a:srgbClr val="0033CC"/>
                </a:solidFill>
                <a:sym typeface="Times New Roman" panose="02020603050405020304" pitchFamily="18" charset="0"/>
              </a:rPr>
              <a:t>3.</a:t>
            </a:r>
            <a:r>
              <a:rPr lang="zh-CN" altLang="en-US" sz="2400" dirty="0">
                <a:solidFill>
                  <a:srgbClr val="0033CC"/>
                </a:solidFill>
                <a:sym typeface="Times New Roman" panose="02020603050405020304" pitchFamily="18" charset="0"/>
              </a:rPr>
              <a:t>强电离区</a:t>
            </a:r>
          </a:p>
          <a:p>
            <a:pPr>
              <a:spcBef>
                <a:spcPct val="50000"/>
              </a:spcBef>
              <a:buClrTx/>
              <a:buFontTx/>
              <a:buNone/>
            </a:pPr>
            <a:r>
              <a:rPr lang="zh-CN" altLang="en-US" sz="2400" dirty="0">
                <a:solidFill>
                  <a:schemeClr val="tx1"/>
                </a:solidFill>
                <a:sym typeface="Times New Roman" panose="02020603050405020304" pitchFamily="18" charset="0"/>
              </a:rPr>
              <a:t>      当温度升高大部分施主杂质都电离。电中性条件</a:t>
            </a:r>
          </a:p>
        </p:txBody>
      </p:sp>
      <p:sp>
        <p:nvSpPr>
          <p:cNvPr id="43015" name="Text Box 10">
            <a:extLst>
              <a:ext uri="{FF2B5EF4-FFF2-40B4-BE49-F238E27FC236}">
                <a16:creationId xmlns:a16="http://schemas.microsoft.com/office/drawing/2014/main" id="{2B11D638-87B0-4106-BD42-3EF10D94513D}"/>
              </a:ext>
            </a:extLst>
          </p:cNvPr>
          <p:cNvSpPr txBox="1">
            <a:spLocks noChangeArrowheads="1"/>
          </p:cNvSpPr>
          <p:nvPr/>
        </p:nvSpPr>
        <p:spPr bwMode="auto">
          <a:xfrm>
            <a:off x="1069975" y="1485900"/>
            <a:ext cx="5181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baseline="-25000">
                <a:solidFill>
                  <a:srgbClr val="0000FF"/>
                </a:solidFill>
                <a:sym typeface="Times New Roman" panose="02020603050405020304" pitchFamily="18" charset="0"/>
              </a:rPr>
              <a:t> </a:t>
            </a:r>
            <a:r>
              <a:rPr lang="en-US" altLang="zh-CN" sz="2400">
                <a:solidFill>
                  <a:srgbClr val="0000FF"/>
                </a:solidFill>
                <a:sym typeface="Times New Roman" panose="02020603050405020304" pitchFamily="18" charset="0"/>
              </a:rPr>
              <a:t>=n</a:t>
            </a:r>
            <a:r>
              <a:rPr lang="en-US" altLang="zh-CN" sz="2400" baseline="30000">
                <a:solidFill>
                  <a:srgbClr val="0000FF"/>
                </a:solidFill>
                <a:sym typeface="Times New Roman" panose="02020603050405020304" pitchFamily="18" charset="0"/>
              </a:rPr>
              <a:t>+</a:t>
            </a:r>
            <a:r>
              <a:rPr lang="en-US" altLang="zh-CN" sz="2400" baseline="-25000">
                <a:solidFill>
                  <a:srgbClr val="0000FF"/>
                </a:solidFill>
                <a:sym typeface="Times New Roman" panose="02020603050405020304" pitchFamily="18" charset="0"/>
              </a:rPr>
              <a:t>D</a:t>
            </a:r>
            <a:r>
              <a:rPr lang="zh-CN" altLang="en-US" sz="2400" baseline="-25000">
                <a:solidFill>
                  <a:srgbClr val="0000FF"/>
                </a:solidFill>
                <a:sym typeface="Times New Roman" panose="02020603050405020304" pitchFamily="18" charset="0"/>
              </a:rPr>
              <a:t>， </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F</a:t>
            </a:r>
            <a:r>
              <a:rPr lang="zh-CN" altLang="en-US" sz="2400">
                <a:solidFill>
                  <a:srgbClr val="0000FF"/>
                </a:solidFill>
                <a:sym typeface="Times New Roman" panose="02020603050405020304" pitchFamily="18" charset="0"/>
              </a:rPr>
              <a:t>远在</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D</a:t>
            </a:r>
            <a:r>
              <a:rPr lang="zh-CN" altLang="en-US" sz="2400">
                <a:solidFill>
                  <a:srgbClr val="0000FF"/>
                </a:solidFill>
                <a:sym typeface="Times New Roman" panose="02020603050405020304" pitchFamily="18" charset="0"/>
              </a:rPr>
              <a:t>之下</a:t>
            </a:r>
          </a:p>
        </p:txBody>
      </p:sp>
      <p:graphicFrame>
        <p:nvGraphicFramePr>
          <p:cNvPr id="9" name="Object 12">
            <a:extLst>
              <a:ext uri="{FF2B5EF4-FFF2-40B4-BE49-F238E27FC236}">
                <a16:creationId xmlns:a16="http://schemas.microsoft.com/office/drawing/2014/main" id="{19938D02-5FE6-444E-8585-B293E7A59E2F}"/>
              </a:ext>
            </a:extLst>
          </p:cNvPr>
          <p:cNvGraphicFramePr>
            <a:graphicFrameLocks noChangeAspect="1"/>
          </p:cNvGraphicFramePr>
          <p:nvPr>
            <p:extLst>
              <p:ext uri="{D42A27DB-BD31-4B8C-83A1-F6EECF244321}">
                <p14:modId xmlns:p14="http://schemas.microsoft.com/office/powerpoint/2010/main" val="2386987033"/>
              </p:ext>
            </p:extLst>
          </p:nvPr>
        </p:nvGraphicFramePr>
        <p:xfrm>
          <a:off x="971600" y="3544887"/>
          <a:ext cx="3287713" cy="765175"/>
        </p:xfrm>
        <a:graphic>
          <a:graphicData uri="http://schemas.openxmlformats.org/presentationml/2006/ole">
            <mc:AlternateContent xmlns:mc="http://schemas.openxmlformats.org/markup-compatibility/2006">
              <mc:Choice xmlns:v="urn:schemas-microsoft-com:vml" Requires="v">
                <p:oleObj spid="_x0000_s200778" name="Equation" r:id="rId5" imgW="1841500" imgH="431800" progId="Equation.DSMT4">
                  <p:embed/>
                </p:oleObj>
              </mc:Choice>
              <mc:Fallback>
                <p:oleObj name="Equation" r:id="rId5" imgW="1841500" imgH="431800" progId="Equation.DSMT4">
                  <p:embed/>
                  <p:pic>
                    <p:nvPicPr>
                      <p:cNvPr id="48135" name="Object 12">
                        <a:extLst>
                          <a:ext uri="{FF2B5EF4-FFF2-40B4-BE49-F238E27FC236}">
                            <a16:creationId xmlns:a16="http://schemas.microsoft.com/office/drawing/2014/main" id="{93E65744-724C-434A-9843-EB5E1A2B11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3544887"/>
                        <a:ext cx="32877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051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1DE67A4A-1F64-4CE4-A46C-8D48942E63CE}"/>
              </a:ext>
            </a:extLst>
          </p:cNvPr>
          <p:cNvSpPr txBox="1">
            <a:spLocks noChangeArrowheads="1"/>
          </p:cNvSpPr>
          <p:nvPr/>
        </p:nvSpPr>
        <p:spPr bwMode="auto">
          <a:xfrm>
            <a:off x="152400" y="304800"/>
            <a:ext cx="86106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rgbClr val="0033CC"/>
                </a:solidFill>
                <a:sym typeface="Times New Roman" panose="02020603050405020304" pitchFamily="18" charset="0"/>
              </a:rPr>
              <a:t>4. </a:t>
            </a:r>
            <a:r>
              <a:rPr lang="zh-CN" altLang="en-US" sz="2400">
                <a:solidFill>
                  <a:srgbClr val="0033CC"/>
                </a:solidFill>
                <a:sym typeface="Times New Roman" panose="02020603050405020304" pitchFamily="18" charset="0"/>
              </a:rPr>
              <a:t>过渡区</a:t>
            </a:r>
          </a:p>
          <a:p>
            <a:pPr>
              <a:spcBef>
                <a:spcPct val="50000"/>
              </a:spcBef>
              <a:buClrTx/>
              <a:buFontTx/>
              <a:buNone/>
            </a:pPr>
            <a:r>
              <a:rPr lang="zh-CN" altLang="en-US" sz="2400">
                <a:solidFill>
                  <a:schemeClr val="tx1"/>
                </a:solidFill>
                <a:sym typeface="Times New Roman" panose="02020603050405020304" pitchFamily="18" charset="0"/>
              </a:rPr>
              <a:t>     当半导体处于饱和区和完全本征激发之间时为过渡区。导带中的电子一部分来源于全部电离的杂质，另一部分由本征激发提供，由电中性条件： </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p>
        </p:txBody>
      </p:sp>
      <p:sp>
        <p:nvSpPr>
          <p:cNvPr id="44035" name="Rectangle 3">
            <a:extLst>
              <a:ext uri="{FF2B5EF4-FFF2-40B4-BE49-F238E27FC236}">
                <a16:creationId xmlns:a16="http://schemas.microsoft.com/office/drawing/2014/main" id="{B4313E92-6A0B-42F7-801A-9A9FE42467FA}"/>
              </a:ext>
            </a:extLst>
          </p:cNvPr>
          <p:cNvSpPr>
            <a:spLocks noChangeArrowheads="1"/>
          </p:cNvSpPr>
          <p:nvPr/>
        </p:nvSpPr>
        <p:spPr bwMode="auto">
          <a:xfrm>
            <a:off x="3132138" y="2085975"/>
            <a:ext cx="1595437"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0</a:t>
            </a:r>
          </a:p>
          <a:p>
            <a:pPr>
              <a:spcBef>
                <a:spcPct val="50000"/>
              </a:spcBef>
              <a:buClrTx/>
              <a:buFontTx/>
              <a:buNone/>
            </a:pP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p>
        </p:txBody>
      </p:sp>
      <p:sp>
        <p:nvSpPr>
          <p:cNvPr id="44036" name="Rectangle 4">
            <a:extLst>
              <a:ext uri="{FF2B5EF4-FFF2-40B4-BE49-F238E27FC236}">
                <a16:creationId xmlns:a16="http://schemas.microsoft.com/office/drawing/2014/main" id="{30F49D1E-C266-4C9D-8399-EFB8875B2B9B}"/>
              </a:ext>
            </a:extLst>
          </p:cNvPr>
          <p:cNvSpPr>
            <a:spLocks noChangeArrowheads="1"/>
          </p:cNvSpPr>
          <p:nvPr/>
        </p:nvSpPr>
        <p:spPr bwMode="auto">
          <a:xfrm>
            <a:off x="893763" y="3382963"/>
            <a:ext cx="1773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消去</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zh-CN" altLang="en-US" sz="2400">
                <a:solidFill>
                  <a:schemeClr val="tx1"/>
                </a:solidFill>
                <a:sym typeface="Times New Roman" panose="02020603050405020304" pitchFamily="18" charset="0"/>
              </a:rPr>
              <a:t>， 得</a:t>
            </a:r>
            <a:endParaRPr lang="zh-CN" altLang="en-US" sz="2400" baseline="-25000">
              <a:solidFill>
                <a:schemeClr val="tx1"/>
              </a:solidFill>
              <a:sym typeface="Times New Roman" panose="02020603050405020304" pitchFamily="18" charset="0"/>
            </a:endParaRPr>
          </a:p>
        </p:txBody>
      </p:sp>
      <p:graphicFrame>
        <p:nvGraphicFramePr>
          <p:cNvPr id="44037" name="Object 5">
            <a:extLst>
              <a:ext uri="{FF2B5EF4-FFF2-40B4-BE49-F238E27FC236}">
                <a16:creationId xmlns:a16="http://schemas.microsoft.com/office/drawing/2014/main" id="{1FB6FD7E-1B26-4247-A009-BCE44741AFF5}"/>
              </a:ext>
            </a:extLst>
          </p:cNvPr>
          <p:cNvGraphicFramePr>
            <a:graphicFrameLocks noChangeAspect="1"/>
          </p:cNvGraphicFramePr>
          <p:nvPr/>
        </p:nvGraphicFramePr>
        <p:xfrm>
          <a:off x="2843213" y="3382963"/>
          <a:ext cx="2490787" cy="528637"/>
        </p:xfrm>
        <a:graphic>
          <a:graphicData uri="http://schemas.openxmlformats.org/presentationml/2006/ole">
            <mc:AlternateContent xmlns:mc="http://schemas.openxmlformats.org/markup-compatibility/2006">
              <mc:Choice xmlns:v="urn:schemas-microsoft-com:vml" Requires="v">
                <p:oleObj spid="_x0000_s201817" name="Equation" r:id="rId3" imgW="1193800" imgH="254000" progId="Equation.3">
                  <p:embed/>
                </p:oleObj>
              </mc:Choice>
              <mc:Fallback>
                <p:oleObj name="Equation" r:id="rId3" imgW="1193800" imgH="254000" progId="Equation.3">
                  <p:embed/>
                  <p:pic>
                    <p:nvPicPr>
                      <p:cNvPr id="44037" name="Object 5">
                        <a:extLst>
                          <a:ext uri="{FF2B5EF4-FFF2-40B4-BE49-F238E27FC236}">
                            <a16:creationId xmlns:a16="http://schemas.microsoft.com/office/drawing/2014/main" id="{1FB6FD7E-1B26-4247-A009-BCE44741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3382963"/>
                        <a:ext cx="24907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8" name="Rectangle 6">
            <a:extLst>
              <a:ext uri="{FF2B5EF4-FFF2-40B4-BE49-F238E27FC236}">
                <a16:creationId xmlns:a16="http://schemas.microsoft.com/office/drawing/2014/main" id="{11508278-ED24-48D6-9481-2274F9D61637}"/>
              </a:ext>
            </a:extLst>
          </p:cNvPr>
          <p:cNvSpPr>
            <a:spLocks noChangeArrowheads="1"/>
          </p:cNvSpPr>
          <p:nvPr/>
        </p:nvSpPr>
        <p:spPr bwMode="auto">
          <a:xfrm>
            <a:off x="893763" y="4040188"/>
            <a:ext cx="41846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幂级数展开，消去高次项</a:t>
            </a:r>
            <a:endParaRPr lang="zh-CN" altLang="en-US" sz="2400" baseline="-25000">
              <a:solidFill>
                <a:schemeClr val="tx1"/>
              </a:solidFill>
              <a:sym typeface="Times New Roman" panose="02020603050405020304" pitchFamily="18" charset="0"/>
            </a:endParaRPr>
          </a:p>
        </p:txBody>
      </p:sp>
      <p:graphicFrame>
        <p:nvGraphicFramePr>
          <p:cNvPr id="44039" name="Object 7">
            <a:extLst>
              <a:ext uri="{FF2B5EF4-FFF2-40B4-BE49-F238E27FC236}">
                <a16:creationId xmlns:a16="http://schemas.microsoft.com/office/drawing/2014/main" id="{ADAAC43C-A38D-4195-A48B-A2E9FDE10C44}"/>
              </a:ext>
            </a:extLst>
          </p:cNvPr>
          <p:cNvGraphicFramePr>
            <a:graphicFrameLocks noChangeAspect="1"/>
          </p:cNvGraphicFramePr>
          <p:nvPr/>
        </p:nvGraphicFramePr>
        <p:xfrm>
          <a:off x="1676400" y="4821238"/>
          <a:ext cx="1981200" cy="1003300"/>
        </p:xfrm>
        <a:graphic>
          <a:graphicData uri="http://schemas.openxmlformats.org/presentationml/2006/ole">
            <mc:AlternateContent xmlns:mc="http://schemas.openxmlformats.org/markup-compatibility/2006">
              <mc:Choice xmlns:v="urn:schemas-microsoft-com:vml" Requires="v">
                <p:oleObj spid="_x0000_s201818" name="Equation" r:id="rId5" imgW="901700" imgH="457200" progId="Equation.3">
                  <p:embed/>
                </p:oleObj>
              </mc:Choice>
              <mc:Fallback>
                <p:oleObj name="Equation" r:id="rId5" imgW="901700" imgH="457200" progId="Equation.3">
                  <p:embed/>
                  <p:pic>
                    <p:nvPicPr>
                      <p:cNvPr id="44039" name="Object 7">
                        <a:extLst>
                          <a:ext uri="{FF2B5EF4-FFF2-40B4-BE49-F238E27FC236}">
                            <a16:creationId xmlns:a16="http://schemas.microsoft.com/office/drawing/2014/main" id="{ADAAC43C-A38D-4195-A48B-A2E9FDE10C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821238"/>
                        <a:ext cx="19812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8">
            <a:extLst>
              <a:ext uri="{FF2B5EF4-FFF2-40B4-BE49-F238E27FC236}">
                <a16:creationId xmlns:a16="http://schemas.microsoft.com/office/drawing/2014/main" id="{2929C82B-CE16-48F5-8836-ABDC0D5E8D14}"/>
              </a:ext>
            </a:extLst>
          </p:cNvPr>
          <p:cNvGraphicFramePr>
            <a:graphicFrameLocks noChangeAspect="1"/>
          </p:cNvGraphicFramePr>
          <p:nvPr/>
        </p:nvGraphicFramePr>
        <p:xfrm>
          <a:off x="4284663" y="4821238"/>
          <a:ext cx="2678112" cy="1003300"/>
        </p:xfrm>
        <a:graphic>
          <a:graphicData uri="http://schemas.openxmlformats.org/presentationml/2006/ole">
            <mc:AlternateContent xmlns:mc="http://schemas.openxmlformats.org/markup-compatibility/2006">
              <mc:Choice xmlns:v="urn:schemas-microsoft-com:vml" Requires="v">
                <p:oleObj spid="_x0000_s201819" name="Equation" r:id="rId7" imgW="1219200" imgH="457200" progId="Equation.3">
                  <p:embed/>
                </p:oleObj>
              </mc:Choice>
              <mc:Fallback>
                <p:oleObj name="Equation" r:id="rId7" imgW="1219200" imgH="457200" progId="Equation.3">
                  <p:embed/>
                  <p:pic>
                    <p:nvPicPr>
                      <p:cNvPr id="44040" name="Object 8">
                        <a:extLst>
                          <a:ext uri="{FF2B5EF4-FFF2-40B4-BE49-F238E27FC236}">
                            <a16:creationId xmlns:a16="http://schemas.microsoft.com/office/drawing/2014/main" id="{2929C82B-CE16-48F5-8836-ABDC0D5E8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4821238"/>
                        <a:ext cx="26781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01889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a:extLst>
              <a:ext uri="{FF2B5EF4-FFF2-40B4-BE49-F238E27FC236}">
                <a16:creationId xmlns:a16="http://schemas.microsoft.com/office/drawing/2014/main" id="{B659EC37-0EB5-42EF-9537-D1629D50DF43}"/>
              </a:ext>
            </a:extLst>
          </p:cNvPr>
          <p:cNvSpPr txBox="1">
            <a:spLocks noChangeArrowheads="1"/>
          </p:cNvSpPr>
          <p:nvPr/>
        </p:nvSpPr>
        <p:spPr bwMode="auto">
          <a:xfrm>
            <a:off x="282575" y="493713"/>
            <a:ext cx="78486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室温下，硅</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en-US" altLang="zh-CN" sz="2400">
                <a:solidFill>
                  <a:schemeClr val="tx1"/>
                </a:solidFill>
                <a:sym typeface="Times New Roman" panose="02020603050405020304" pitchFamily="18" charset="0"/>
              </a:rPr>
              <a:t>=1.510</a:t>
            </a:r>
            <a:r>
              <a:rPr lang="en-US" altLang="zh-CN" sz="2400" baseline="30000">
                <a:solidFill>
                  <a:schemeClr val="tx1"/>
                </a:solidFill>
                <a:sym typeface="Times New Roman" panose="02020603050405020304" pitchFamily="18" charset="0"/>
              </a:rPr>
              <a:t>10</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r>
              <a:rPr lang="en-US" altLang="zh-CN" sz="2400">
                <a:solidFill>
                  <a:schemeClr val="tx1"/>
                </a:solidFill>
                <a:sym typeface="Times New Roman" panose="02020603050405020304" pitchFamily="18" charset="0"/>
              </a:rPr>
              <a:t>,</a:t>
            </a:r>
            <a:r>
              <a:rPr lang="zh-CN" altLang="en-US" sz="2400">
                <a:solidFill>
                  <a:schemeClr val="tx1"/>
                </a:solidFill>
                <a:sym typeface="Times New Roman" panose="02020603050405020304" pitchFamily="18" charset="0"/>
              </a:rPr>
              <a:t>若施主浓度</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 10</a:t>
            </a:r>
            <a:r>
              <a:rPr lang="en-US" altLang="zh-CN" sz="2400" baseline="30000">
                <a:solidFill>
                  <a:schemeClr val="tx1"/>
                </a:solidFill>
                <a:sym typeface="Times New Roman" panose="02020603050405020304" pitchFamily="18" charset="0"/>
              </a:rPr>
              <a:t>16</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p>
          <a:p>
            <a:pPr>
              <a:spcBef>
                <a:spcPct val="50000"/>
              </a:spcBef>
              <a:buClrTx/>
              <a:buFontTx/>
              <a:buNone/>
            </a:pPr>
            <a:r>
              <a:rPr lang="zh-CN" altLang="en-US" sz="2400">
                <a:solidFill>
                  <a:schemeClr val="tx1"/>
                </a:solidFill>
                <a:sym typeface="Times New Roman" panose="02020603050405020304" pitchFamily="18" charset="0"/>
              </a:rPr>
              <a:t>则 </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=2.25</a:t>
            </a:r>
            <a:r>
              <a:rPr lang="en-US" altLang="zh-CN" sz="2400">
                <a:solidFill>
                  <a:schemeClr val="tx1"/>
                </a:solidFill>
                <a:sym typeface="Symbol" panose="05050102010706020507" pitchFamily="18" charset="2"/>
              </a:rPr>
              <a:t></a:t>
            </a:r>
            <a:r>
              <a:rPr lang="en-US" altLang="zh-CN" sz="2400">
                <a:solidFill>
                  <a:schemeClr val="tx1"/>
                </a:solidFill>
                <a:sym typeface="Times New Roman" panose="02020603050405020304" pitchFamily="18" charset="0"/>
              </a:rPr>
              <a:t>10</a:t>
            </a:r>
            <a:r>
              <a:rPr lang="en-US" altLang="zh-CN" sz="2400" baseline="30000">
                <a:solidFill>
                  <a:schemeClr val="tx1"/>
                </a:solidFill>
                <a:sym typeface="Times New Roman" panose="02020603050405020304" pitchFamily="18" charset="0"/>
              </a:rPr>
              <a:t>4</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p>
          <a:p>
            <a:pPr>
              <a:spcBef>
                <a:spcPct val="50000"/>
              </a:spcBef>
              <a:buClrTx/>
              <a:buFontTx/>
              <a:buNone/>
            </a:pPr>
            <a:r>
              <a:rPr lang="zh-CN" altLang="en-US" sz="2400">
                <a:solidFill>
                  <a:schemeClr val="tx1"/>
                </a:solidFill>
                <a:sym typeface="Times New Roman" panose="02020603050405020304" pitchFamily="18" charset="0"/>
              </a:rPr>
              <a:t>电子浓度</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=10</a:t>
            </a:r>
            <a:r>
              <a:rPr lang="en-US" altLang="zh-CN" sz="2400" baseline="30000">
                <a:solidFill>
                  <a:schemeClr val="tx1"/>
                </a:solidFill>
                <a:sym typeface="Times New Roman" panose="02020603050405020304" pitchFamily="18" charset="0"/>
              </a:rPr>
              <a:t>16 </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p>
        </p:txBody>
      </p:sp>
      <p:sp>
        <p:nvSpPr>
          <p:cNvPr id="45059" name="Text Box 4">
            <a:extLst>
              <a:ext uri="{FF2B5EF4-FFF2-40B4-BE49-F238E27FC236}">
                <a16:creationId xmlns:a16="http://schemas.microsoft.com/office/drawing/2014/main" id="{A654B405-68DA-4DFE-8029-EF9E619576E2}"/>
              </a:ext>
            </a:extLst>
          </p:cNvPr>
          <p:cNvSpPr txBox="1">
            <a:spLocks noChangeArrowheads="1"/>
          </p:cNvSpPr>
          <p:nvPr/>
        </p:nvSpPr>
        <p:spPr bwMode="auto">
          <a:xfrm>
            <a:off x="282575" y="2306638"/>
            <a:ext cx="865505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电子浓度比空穴浓度大十几个数量级，</a:t>
            </a:r>
          </a:p>
          <a:p>
            <a:pPr>
              <a:spcBef>
                <a:spcPct val="50000"/>
              </a:spcBef>
              <a:buClrTx/>
              <a:buFontTx/>
              <a:buNone/>
            </a:pPr>
            <a:r>
              <a:rPr lang="zh-CN" altLang="en-US" sz="2400">
                <a:solidFill>
                  <a:schemeClr val="tx1"/>
                </a:solidFill>
                <a:sym typeface="Times New Roman" panose="02020603050405020304" pitchFamily="18" charset="0"/>
              </a:rPr>
              <a:t>此时，</a:t>
            </a:r>
            <a:r>
              <a:rPr lang="zh-CN" altLang="en-US" sz="2400">
                <a:solidFill>
                  <a:srgbClr val="0000FF"/>
                </a:solidFill>
                <a:sym typeface="Times New Roman" panose="02020603050405020304" pitchFamily="18" charset="0"/>
              </a:rPr>
              <a:t>电子称为多数载流子，空穴称为少数载流子。</a:t>
            </a:r>
          </a:p>
          <a:p>
            <a:pPr>
              <a:spcBef>
                <a:spcPct val="50000"/>
              </a:spcBef>
              <a:buClrTx/>
              <a:buFontTx/>
              <a:buNone/>
            </a:pPr>
            <a:r>
              <a:rPr lang="zh-CN" altLang="en-US" sz="2400">
                <a:solidFill>
                  <a:schemeClr val="tx1"/>
                </a:solidFill>
                <a:sym typeface="Times New Roman" panose="02020603050405020304" pitchFamily="18" charset="0"/>
              </a:rPr>
              <a:t>空穴虽然为少数载流子，但在器件中却起着非常重要的作用。</a:t>
            </a:r>
          </a:p>
        </p:txBody>
      </p:sp>
      <p:sp>
        <p:nvSpPr>
          <p:cNvPr id="45060" name="Rectangle 5">
            <a:extLst>
              <a:ext uri="{FF2B5EF4-FFF2-40B4-BE49-F238E27FC236}">
                <a16:creationId xmlns:a16="http://schemas.microsoft.com/office/drawing/2014/main" id="{0FAD891B-89BC-4F0C-8183-66A9ECAE8E3D}"/>
              </a:ext>
            </a:extLst>
          </p:cNvPr>
          <p:cNvSpPr>
            <a:spLocks noChangeArrowheads="1"/>
          </p:cNvSpPr>
          <p:nvPr/>
        </p:nvSpPr>
        <p:spPr bwMode="auto">
          <a:xfrm>
            <a:off x="808038" y="4498975"/>
            <a:ext cx="20288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chemeClr val="tx1"/>
                </a:solidFill>
                <a:sym typeface="Times New Roman" panose="02020603050405020304" pitchFamily="18" charset="0"/>
              </a:rPr>
              <a:t>当</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&lt;&lt;n</a:t>
            </a:r>
            <a:r>
              <a:rPr lang="en-US" altLang="zh-CN" sz="2400" baseline="-25000">
                <a:solidFill>
                  <a:schemeClr val="tx1"/>
                </a:solidFill>
                <a:sym typeface="Times New Roman" panose="02020603050405020304" pitchFamily="18" charset="0"/>
              </a:rPr>
              <a:t>i</a:t>
            </a:r>
            <a:r>
              <a:rPr lang="zh-CN" altLang="en-US" sz="2400">
                <a:solidFill>
                  <a:schemeClr val="tx1"/>
                </a:solidFill>
                <a:sym typeface="Times New Roman" panose="02020603050405020304" pitchFamily="18" charset="0"/>
              </a:rPr>
              <a:t>， </a:t>
            </a:r>
            <a:endParaRPr lang="zh-CN" altLang="en-US" sz="2400" baseline="-25000">
              <a:solidFill>
                <a:schemeClr val="tx1"/>
              </a:solidFill>
              <a:sym typeface="Times New Roman" panose="02020603050405020304" pitchFamily="18" charset="0"/>
            </a:endParaRPr>
          </a:p>
        </p:txBody>
      </p:sp>
      <p:graphicFrame>
        <p:nvGraphicFramePr>
          <p:cNvPr id="45061" name="Object 6">
            <a:extLst>
              <a:ext uri="{FF2B5EF4-FFF2-40B4-BE49-F238E27FC236}">
                <a16:creationId xmlns:a16="http://schemas.microsoft.com/office/drawing/2014/main" id="{FE9C92C9-8966-4140-B1F2-3EAD21BA41A8}"/>
              </a:ext>
            </a:extLst>
          </p:cNvPr>
          <p:cNvGraphicFramePr>
            <a:graphicFrameLocks noChangeAspect="1"/>
          </p:cNvGraphicFramePr>
          <p:nvPr/>
        </p:nvGraphicFramePr>
        <p:xfrm>
          <a:off x="3082925" y="4259263"/>
          <a:ext cx="1757363" cy="865187"/>
        </p:xfrm>
        <a:graphic>
          <a:graphicData uri="http://schemas.openxmlformats.org/presentationml/2006/ole">
            <mc:AlternateContent xmlns:mc="http://schemas.openxmlformats.org/markup-compatibility/2006">
              <mc:Choice xmlns:v="urn:schemas-microsoft-com:vml" Requires="v">
                <p:oleObj spid="_x0000_s202810" name="Equation" r:id="rId3" imgW="799753" imgH="393529" progId="Equation.3">
                  <p:embed/>
                </p:oleObj>
              </mc:Choice>
              <mc:Fallback>
                <p:oleObj name="Equation" r:id="rId3" imgW="799753" imgH="393529" progId="Equation.3">
                  <p:embed/>
                  <p:pic>
                    <p:nvPicPr>
                      <p:cNvPr id="45061" name="Object 6">
                        <a:extLst>
                          <a:ext uri="{FF2B5EF4-FFF2-40B4-BE49-F238E27FC236}">
                            <a16:creationId xmlns:a16="http://schemas.microsoft.com/office/drawing/2014/main" id="{FE9C92C9-8966-4140-B1F2-3EAD21BA4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925" y="4259263"/>
                        <a:ext cx="1757363"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2" name="Object 7">
            <a:extLst>
              <a:ext uri="{FF2B5EF4-FFF2-40B4-BE49-F238E27FC236}">
                <a16:creationId xmlns:a16="http://schemas.microsoft.com/office/drawing/2014/main" id="{2A1D0877-B523-4E63-B808-1277AC40FEE8}"/>
              </a:ext>
            </a:extLst>
          </p:cNvPr>
          <p:cNvGraphicFramePr>
            <a:graphicFrameLocks noChangeAspect="1"/>
          </p:cNvGraphicFramePr>
          <p:nvPr/>
        </p:nvGraphicFramePr>
        <p:xfrm>
          <a:off x="5334000" y="4267200"/>
          <a:ext cx="2036763" cy="865188"/>
        </p:xfrm>
        <a:graphic>
          <a:graphicData uri="http://schemas.openxmlformats.org/presentationml/2006/ole">
            <mc:AlternateContent xmlns:mc="http://schemas.openxmlformats.org/markup-compatibility/2006">
              <mc:Choice xmlns:v="urn:schemas-microsoft-com:vml" Requires="v">
                <p:oleObj spid="_x0000_s202811" name="Equation" r:id="rId5" imgW="926698" imgH="393529" progId="Equation.3">
                  <p:embed/>
                </p:oleObj>
              </mc:Choice>
              <mc:Fallback>
                <p:oleObj name="Equation" r:id="rId5" imgW="926698" imgH="393529" progId="Equation.3">
                  <p:embed/>
                  <p:pic>
                    <p:nvPicPr>
                      <p:cNvPr id="45062" name="Object 7">
                        <a:extLst>
                          <a:ext uri="{FF2B5EF4-FFF2-40B4-BE49-F238E27FC236}">
                            <a16:creationId xmlns:a16="http://schemas.microsoft.com/office/drawing/2014/main" id="{2A1D0877-B523-4E63-B808-1277AC40F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67200"/>
                        <a:ext cx="20367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8">
            <a:extLst>
              <a:ext uri="{FF2B5EF4-FFF2-40B4-BE49-F238E27FC236}">
                <a16:creationId xmlns:a16="http://schemas.microsoft.com/office/drawing/2014/main" id="{19CF7034-6FED-4E04-9AE8-C1CF57421D02}"/>
              </a:ext>
            </a:extLst>
          </p:cNvPr>
          <p:cNvSpPr>
            <a:spLocks noChangeArrowheads="1"/>
          </p:cNvSpPr>
          <p:nvPr/>
        </p:nvSpPr>
        <p:spPr bwMode="auto">
          <a:xfrm>
            <a:off x="939800" y="5354638"/>
            <a:ext cx="3900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zh-CN" altLang="en-US" sz="2400">
                <a:solidFill>
                  <a:schemeClr val="tx1"/>
                </a:solidFill>
                <a:sym typeface="Times New Roman" panose="02020603050405020304" pitchFamily="18" charset="0"/>
              </a:rPr>
              <a:t>、</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zh-CN" altLang="en-US" sz="2400">
                <a:solidFill>
                  <a:schemeClr val="tx1"/>
                </a:solidFill>
                <a:sym typeface="Times New Roman" panose="02020603050405020304" pitchFamily="18" charset="0"/>
              </a:rPr>
              <a:t>很接近，都趋近于</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en-US" altLang="zh-CN" sz="2400">
                <a:solidFill>
                  <a:schemeClr val="tx1"/>
                </a:solidFill>
                <a:sym typeface="Times New Roman" panose="02020603050405020304" pitchFamily="18" charset="0"/>
              </a:rPr>
              <a:t>. </a:t>
            </a:r>
          </a:p>
        </p:txBody>
      </p:sp>
    </p:spTree>
    <p:extLst>
      <p:ext uri="{BB962C8B-B14F-4D97-AF65-F5344CB8AC3E}">
        <p14:creationId xmlns:p14="http://schemas.microsoft.com/office/powerpoint/2010/main" val="3481798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96E423-D65E-49BF-99E5-C0203887F86D}"/>
              </a:ext>
            </a:extLst>
          </p:cNvPr>
          <p:cNvSpPr>
            <a:spLocks noChangeArrowheads="1"/>
          </p:cNvSpPr>
          <p:nvPr/>
        </p:nvSpPr>
        <p:spPr bwMode="auto">
          <a:xfrm>
            <a:off x="369888" y="354013"/>
            <a:ext cx="23495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rgbClr val="0033CC"/>
                </a:solidFill>
                <a:sym typeface="Times New Roman" panose="02020603050405020304" pitchFamily="18" charset="0"/>
              </a:rPr>
              <a:t>5. </a:t>
            </a:r>
            <a:r>
              <a:rPr lang="zh-CN" altLang="en-US" sz="2400">
                <a:solidFill>
                  <a:srgbClr val="0033CC"/>
                </a:solidFill>
                <a:sym typeface="Times New Roman" panose="02020603050405020304" pitchFamily="18" charset="0"/>
              </a:rPr>
              <a:t>高温本征激发</a:t>
            </a:r>
          </a:p>
        </p:txBody>
      </p:sp>
      <p:sp>
        <p:nvSpPr>
          <p:cNvPr id="46083" name="Rectangle 3">
            <a:extLst>
              <a:ext uri="{FF2B5EF4-FFF2-40B4-BE49-F238E27FC236}">
                <a16:creationId xmlns:a16="http://schemas.microsoft.com/office/drawing/2014/main" id="{F286B43C-960C-47B8-A2A5-196D4E30A953}"/>
              </a:ext>
            </a:extLst>
          </p:cNvPr>
          <p:cNvSpPr>
            <a:spLocks noChangeArrowheads="1"/>
          </p:cNvSpPr>
          <p:nvPr/>
        </p:nvSpPr>
        <p:spPr bwMode="auto">
          <a:xfrm>
            <a:off x="611188" y="949325"/>
            <a:ext cx="79248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温度继续升高，本征激发产生的载流子逐渐占主导地位，多于杂质电离产生的载流子数。</a:t>
            </a:r>
          </a:p>
          <a:p>
            <a:pPr>
              <a:spcBef>
                <a:spcPct val="50000"/>
              </a:spcBef>
              <a:buClrTx/>
              <a:buFontTx/>
              <a:buNone/>
            </a:pP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&gt;&gt;N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 p</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&gt;&gt;N</a:t>
            </a:r>
            <a:r>
              <a:rPr lang="en-US" altLang="zh-CN" sz="2400" baseline="-25000">
                <a:solidFill>
                  <a:schemeClr val="tx1"/>
                </a:solidFill>
                <a:sym typeface="Times New Roman" panose="02020603050405020304" pitchFamily="18" charset="0"/>
              </a:rPr>
              <a:t>A</a:t>
            </a:r>
          </a:p>
          <a:p>
            <a:pPr>
              <a:spcBef>
                <a:spcPct val="50000"/>
              </a:spcBef>
              <a:buClrTx/>
              <a:buFontTx/>
              <a:buNone/>
            </a:pPr>
            <a:r>
              <a:rPr lang="zh-CN" altLang="en-US" sz="2400">
                <a:solidFill>
                  <a:schemeClr val="tx1"/>
                </a:solidFill>
                <a:sym typeface="Times New Roman" panose="02020603050405020304" pitchFamily="18" charset="0"/>
              </a:rPr>
              <a:t>称为</a:t>
            </a:r>
            <a:r>
              <a:rPr lang="zh-CN" altLang="en-US" sz="2400">
                <a:solidFill>
                  <a:srgbClr val="FF0000"/>
                </a:solidFill>
                <a:sym typeface="Times New Roman" panose="02020603050405020304" pitchFamily="18" charset="0"/>
              </a:rPr>
              <a:t>半导体进入本征激发区。</a:t>
            </a:r>
          </a:p>
        </p:txBody>
      </p:sp>
      <p:sp>
        <p:nvSpPr>
          <p:cNvPr id="46084" name="Rectangle 4">
            <a:extLst>
              <a:ext uri="{FF2B5EF4-FFF2-40B4-BE49-F238E27FC236}">
                <a16:creationId xmlns:a16="http://schemas.microsoft.com/office/drawing/2014/main" id="{4118F5CB-5B11-4907-AD6F-684C7ED5A84A}"/>
              </a:ext>
            </a:extLst>
          </p:cNvPr>
          <p:cNvSpPr>
            <a:spLocks noChangeArrowheads="1"/>
          </p:cNvSpPr>
          <p:nvPr/>
        </p:nvSpPr>
        <p:spPr bwMode="auto">
          <a:xfrm>
            <a:off x="344488" y="3200400"/>
            <a:ext cx="50196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费米能级位于禁带中间，载流子浓度随温度升高而迅速增加。</a:t>
            </a:r>
          </a:p>
        </p:txBody>
      </p:sp>
      <p:sp>
        <p:nvSpPr>
          <p:cNvPr id="46085" name="Rectangle 5">
            <a:extLst>
              <a:ext uri="{FF2B5EF4-FFF2-40B4-BE49-F238E27FC236}">
                <a16:creationId xmlns:a16="http://schemas.microsoft.com/office/drawing/2014/main" id="{4FF79BC7-95D5-438E-86C4-3C6BD68EED70}"/>
              </a:ext>
            </a:extLst>
          </p:cNvPr>
          <p:cNvSpPr>
            <a:spLocks noChangeArrowheads="1"/>
          </p:cNvSpPr>
          <p:nvPr/>
        </p:nvSpPr>
        <p:spPr bwMode="auto">
          <a:xfrm>
            <a:off x="457200" y="4057650"/>
            <a:ext cx="51943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硅中，当</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&lt;10</a:t>
            </a:r>
            <a:r>
              <a:rPr lang="en-US" altLang="zh-CN" sz="2400" baseline="30000">
                <a:solidFill>
                  <a:schemeClr val="tx1"/>
                </a:solidFill>
                <a:sym typeface="Times New Roman" panose="02020603050405020304" pitchFamily="18" charset="0"/>
              </a:rPr>
              <a:t>10</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r>
              <a:rPr lang="zh-CN" altLang="en-US" sz="2400">
                <a:solidFill>
                  <a:schemeClr val="tx1"/>
                </a:solidFill>
                <a:sym typeface="Times New Roman" panose="02020603050405020304" pitchFamily="18" charset="0"/>
              </a:rPr>
              <a:t>时， 室温下就是本征激发起作用。</a:t>
            </a:r>
          </a:p>
          <a:p>
            <a:pPr>
              <a:spcBef>
                <a:spcPct val="50000"/>
              </a:spcBef>
              <a:buClrTx/>
              <a:buFontTx/>
              <a:buNone/>
            </a:pPr>
            <a:r>
              <a:rPr lang="zh-CN" altLang="en-US" sz="2400">
                <a:solidFill>
                  <a:schemeClr val="tx1"/>
                </a:solidFill>
                <a:sym typeface="Times New Roman" panose="02020603050405020304" pitchFamily="18" charset="0"/>
              </a:rPr>
              <a:t>当</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=10</a:t>
            </a:r>
            <a:r>
              <a:rPr lang="en-US" altLang="zh-CN" sz="2400" baseline="30000">
                <a:solidFill>
                  <a:schemeClr val="tx1"/>
                </a:solidFill>
                <a:sym typeface="Times New Roman" panose="02020603050405020304" pitchFamily="18" charset="0"/>
              </a:rPr>
              <a:t>16</a:t>
            </a:r>
            <a:r>
              <a:rPr lang="en-US" altLang="zh-CN" sz="2400">
                <a:solidFill>
                  <a:schemeClr val="tx1"/>
                </a:solidFill>
                <a:sym typeface="Times New Roman" panose="02020603050405020304" pitchFamily="18" charset="0"/>
              </a:rPr>
              <a:t>cm</a:t>
            </a:r>
            <a:r>
              <a:rPr lang="en-US" altLang="zh-CN" sz="2400" baseline="30000">
                <a:solidFill>
                  <a:schemeClr val="tx1"/>
                </a:solidFill>
                <a:sym typeface="Times New Roman" panose="02020603050405020304" pitchFamily="18" charset="0"/>
              </a:rPr>
              <a:t>-3</a:t>
            </a:r>
            <a:r>
              <a:rPr lang="zh-CN" altLang="en-US" sz="2400">
                <a:solidFill>
                  <a:schemeClr val="tx1"/>
                </a:solidFill>
                <a:sym typeface="Times New Roman" panose="02020603050405020304" pitchFamily="18" charset="0"/>
              </a:rPr>
              <a:t>时， 本征激发起作用温度高达</a:t>
            </a:r>
            <a:r>
              <a:rPr lang="en-US" altLang="zh-CN" sz="2400">
                <a:solidFill>
                  <a:schemeClr val="tx1"/>
                </a:solidFill>
                <a:sym typeface="Times New Roman" panose="02020603050405020304" pitchFamily="18" charset="0"/>
              </a:rPr>
              <a:t>800K</a:t>
            </a:r>
            <a:r>
              <a:rPr lang="zh-CN" altLang="en-US" sz="2400">
                <a:solidFill>
                  <a:schemeClr val="tx1"/>
                </a:solidFill>
                <a:sym typeface="Times New Roman" panose="02020603050405020304" pitchFamily="18" charset="0"/>
              </a:rPr>
              <a:t>。</a:t>
            </a:r>
          </a:p>
          <a:p>
            <a:pPr>
              <a:spcBef>
                <a:spcPct val="50000"/>
              </a:spcBef>
              <a:buClrTx/>
              <a:buFontTx/>
              <a:buNone/>
            </a:pPr>
            <a:endParaRPr lang="en-US" altLang="zh-CN" sz="2400">
              <a:solidFill>
                <a:schemeClr val="tx1"/>
              </a:solidFill>
              <a:sym typeface="Times New Roman" panose="02020603050405020304" pitchFamily="18" charset="0"/>
            </a:endParaRPr>
          </a:p>
        </p:txBody>
      </p:sp>
      <p:sp>
        <p:nvSpPr>
          <p:cNvPr id="46086" name="Text Box 6">
            <a:extLst>
              <a:ext uri="{FF2B5EF4-FFF2-40B4-BE49-F238E27FC236}">
                <a16:creationId xmlns:a16="http://schemas.microsoft.com/office/drawing/2014/main" id="{9E7A6C24-9341-46A5-99F0-B443CC615BF0}"/>
              </a:ext>
            </a:extLst>
          </p:cNvPr>
          <p:cNvSpPr txBox="1">
            <a:spLocks noChangeArrowheads="1"/>
          </p:cNvSpPr>
          <p:nvPr/>
        </p:nvSpPr>
        <p:spPr bwMode="auto">
          <a:xfrm>
            <a:off x="492125" y="5969000"/>
            <a:ext cx="6781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rgbClr val="0033CC"/>
                </a:solidFill>
                <a:sym typeface="Times New Roman" panose="02020603050405020304" pitchFamily="18" charset="0"/>
              </a:rPr>
              <a:t>P</a:t>
            </a:r>
            <a:r>
              <a:rPr lang="zh-CN" altLang="en-US" sz="2400">
                <a:solidFill>
                  <a:srgbClr val="0033CC"/>
                </a:solidFill>
                <a:sym typeface="Times New Roman" panose="02020603050405020304" pitchFamily="18" charset="0"/>
              </a:rPr>
              <a:t>型半导体的载流子浓度类似</a:t>
            </a:r>
            <a:r>
              <a:rPr lang="en-US" altLang="zh-CN" sz="2400">
                <a:solidFill>
                  <a:srgbClr val="0033CC"/>
                </a:solidFill>
                <a:sym typeface="Times New Roman" panose="02020603050405020304" pitchFamily="18" charset="0"/>
              </a:rPr>
              <a:t>,   </a:t>
            </a:r>
            <a:r>
              <a:rPr lang="zh-CN" altLang="en-US" sz="2400">
                <a:solidFill>
                  <a:srgbClr val="0033CC"/>
                </a:solidFill>
                <a:sym typeface="Times New Roman" panose="02020603050405020304" pitchFamily="18" charset="0"/>
              </a:rPr>
              <a:t>强电离 ：</a:t>
            </a:r>
            <a:r>
              <a:rPr lang="en-US" altLang="zh-CN" sz="2400">
                <a:solidFill>
                  <a:srgbClr val="0033CC"/>
                </a:solidFill>
                <a:sym typeface="Times New Roman" panose="02020603050405020304" pitchFamily="18" charset="0"/>
              </a:rPr>
              <a:t>p</a:t>
            </a:r>
            <a:r>
              <a:rPr lang="en-US" altLang="zh-CN" sz="2400" baseline="-25000">
                <a:solidFill>
                  <a:srgbClr val="0033CC"/>
                </a:solidFill>
                <a:sym typeface="Times New Roman" panose="02020603050405020304" pitchFamily="18" charset="0"/>
              </a:rPr>
              <a:t>0</a:t>
            </a:r>
            <a:r>
              <a:rPr lang="en-US" altLang="zh-CN" sz="2400">
                <a:solidFill>
                  <a:srgbClr val="0033CC"/>
                </a:solidFill>
                <a:sym typeface="Times New Roman" panose="02020603050405020304" pitchFamily="18" charset="0"/>
              </a:rPr>
              <a:t>=N</a:t>
            </a:r>
            <a:r>
              <a:rPr lang="en-US" altLang="zh-CN" sz="2400" baseline="-25000">
                <a:solidFill>
                  <a:srgbClr val="0033CC"/>
                </a:solidFill>
                <a:sym typeface="Times New Roman" panose="02020603050405020304" pitchFamily="18" charset="0"/>
              </a:rPr>
              <a:t>A</a:t>
            </a:r>
          </a:p>
        </p:txBody>
      </p:sp>
      <p:pic>
        <p:nvPicPr>
          <p:cNvPr id="46087" name="Picture 7" descr="高温泵正激发">
            <a:extLst>
              <a:ext uri="{FF2B5EF4-FFF2-40B4-BE49-F238E27FC236}">
                <a16:creationId xmlns:a16="http://schemas.microsoft.com/office/drawing/2014/main" id="{6EF99CE3-F1EA-436D-A143-429604823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513" y="2133600"/>
            <a:ext cx="36464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81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6">
            <a:extLst>
              <a:ext uri="{FF2B5EF4-FFF2-40B4-BE49-F238E27FC236}">
                <a16:creationId xmlns:a16="http://schemas.microsoft.com/office/drawing/2014/main" id="{E667690B-F0D3-4236-B86E-485B0ECE7E97}"/>
              </a:ext>
            </a:extLst>
          </p:cNvPr>
          <p:cNvGraphicFramePr>
            <a:graphicFrameLocks noChangeAspect="1"/>
          </p:cNvGraphicFramePr>
          <p:nvPr/>
        </p:nvGraphicFramePr>
        <p:xfrm>
          <a:off x="874713" y="1633538"/>
          <a:ext cx="3122612" cy="765175"/>
        </p:xfrm>
        <a:graphic>
          <a:graphicData uri="http://schemas.openxmlformats.org/presentationml/2006/ole">
            <mc:AlternateContent xmlns:mc="http://schemas.openxmlformats.org/markup-compatibility/2006">
              <mc:Choice xmlns:v="urn:schemas-microsoft-com:vml" Requires="v">
                <p:oleObj spid="_x0000_s182330" name="Equation" r:id="rId3" imgW="2019300" imgH="495300" progId="Equation.DSMT4">
                  <p:embed/>
                </p:oleObj>
              </mc:Choice>
              <mc:Fallback>
                <p:oleObj name="Equation" r:id="rId3" imgW="2019300" imgH="495300" progId="Equation.DSMT4">
                  <p:embed/>
                  <p:pic>
                    <p:nvPicPr>
                      <p:cNvPr id="11266" name="Object 6">
                        <a:extLst>
                          <a:ext uri="{FF2B5EF4-FFF2-40B4-BE49-F238E27FC236}">
                            <a16:creationId xmlns:a16="http://schemas.microsoft.com/office/drawing/2014/main" id="{E667690B-F0D3-4236-B86E-485B0ECE7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633538"/>
                        <a:ext cx="312261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7" name="Object 4">
            <a:extLst>
              <a:ext uri="{FF2B5EF4-FFF2-40B4-BE49-F238E27FC236}">
                <a16:creationId xmlns:a16="http://schemas.microsoft.com/office/drawing/2014/main" id="{0DA38A72-2D11-436B-871C-5E5C8D673B34}"/>
              </a:ext>
            </a:extLst>
          </p:cNvPr>
          <p:cNvGraphicFramePr>
            <a:graphicFrameLocks noChangeAspect="1"/>
          </p:cNvGraphicFramePr>
          <p:nvPr/>
        </p:nvGraphicFramePr>
        <p:xfrm>
          <a:off x="1042988" y="2478088"/>
          <a:ext cx="3136900" cy="723900"/>
        </p:xfrm>
        <a:graphic>
          <a:graphicData uri="http://schemas.openxmlformats.org/presentationml/2006/ole">
            <mc:AlternateContent xmlns:mc="http://schemas.openxmlformats.org/markup-compatibility/2006">
              <mc:Choice xmlns:v="urn:schemas-microsoft-com:vml" Requires="v">
                <p:oleObj spid="_x0000_s182331" name="Equation" r:id="rId5" imgW="2145369" imgH="495085" progId="Equation.DSMT4">
                  <p:embed/>
                </p:oleObj>
              </mc:Choice>
              <mc:Fallback>
                <p:oleObj name="Equation" r:id="rId5" imgW="2145369" imgH="495085" progId="Equation.DSMT4">
                  <p:embed/>
                  <p:pic>
                    <p:nvPicPr>
                      <p:cNvPr id="11267" name="Object 4">
                        <a:extLst>
                          <a:ext uri="{FF2B5EF4-FFF2-40B4-BE49-F238E27FC236}">
                            <a16:creationId xmlns:a16="http://schemas.microsoft.com/office/drawing/2014/main" id="{0DA38A72-2D11-436B-871C-5E5C8D673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478088"/>
                        <a:ext cx="3136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68" name="Picture 5">
            <a:extLst>
              <a:ext uri="{FF2B5EF4-FFF2-40B4-BE49-F238E27FC236}">
                <a16:creationId xmlns:a16="http://schemas.microsoft.com/office/drawing/2014/main" id="{59448DC2-344B-4A77-9C72-33B38E1C6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1652588"/>
            <a:ext cx="30448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a:extLst>
              <a:ext uri="{FF2B5EF4-FFF2-40B4-BE49-F238E27FC236}">
                <a16:creationId xmlns:a16="http://schemas.microsoft.com/office/drawing/2014/main" id="{02BA6690-5311-430C-A600-CEAA29B7364D}"/>
              </a:ext>
            </a:extLst>
          </p:cNvPr>
          <p:cNvSpPr>
            <a:spLocks noChangeArrowheads="1"/>
          </p:cNvSpPr>
          <p:nvPr/>
        </p:nvSpPr>
        <p:spPr bwMode="auto">
          <a:xfrm>
            <a:off x="361950" y="3273425"/>
            <a:ext cx="4800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40000"/>
              </a:lnSpc>
              <a:spcBef>
                <a:spcPct val="0"/>
              </a:spcBef>
              <a:buClrTx/>
              <a:buFontTx/>
              <a:buNone/>
            </a:pPr>
            <a:r>
              <a:rPr lang="zh-CN" altLang="en-US">
                <a:solidFill>
                  <a:schemeClr val="tx1"/>
                </a:solidFill>
                <a:sym typeface="Times New Roman" panose="02020603050405020304" pitchFamily="18" charset="0"/>
              </a:rPr>
              <a:t>状态密度的特点：</a:t>
            </a:r>
          </a:p>
          <a:p>
            <a:pPr>
              <a:lnSpc>
                <a:spcPct val="140000"/>
              </a:lnSpc>
              <a:spcBef>
                <a:spcPct val="0"/>
              </a:spcBef>
              <a:buClrTx/>
              <a:buFontTx/>
              <a:buNone/>
            </a:pPr>
            <a:r>
              <a:rPr lang="en-US" altLang="zh-CN">
                <a:solidFill>
                  <a:schemeClr val="tx1"/>
                </a:solidFill>
                <a:sym typeface="Times New Roman" panose="02020603050405020304" pitchFamily="18" charset="0"/>
              </a:rPr>
              <a:t>1</a:t>
            </a:r>
            <a:r>
              <a:rPr lang="zh-CN" altLang="en-US">
                <a:solidFill>
                  <a:schemeClr val="tx1"/>
                </a:solidFill>
                <a:sym typeface="Times New Roman" panose="02020603050405020304" pitchFamily="18" charset="0"/>
              </a:rPr>
              <a:t>）状态密度与能量和有效质量有关</a:t>
            </a:r>
            <a:r>
              <a:rPr lang="en-US" altLang="zh-CN">
                <a:solidFill>
                  <a:schemeClr val="tx1"/>
                </a:solidFill>
                <a:sym typeface="Times New Roman" panose="02020603050405020304" pitchFamily="18" charset="0"/>
              </a:rPr>
              <a:t>,</a:t>
            </a:r>
            <a:r>
              <a:rPr lang="zh-CN" altLang="en-US">
                <a:sym typeface="Times New Roman" panose="02020603050405020304" pitchFamily="18" charset="0"/>
              </a:rPr>
              <a:t>有效质量大的能带中的状态密度大；</a:t>
            </a:r>
            <a:endParaRPr lang="zh-CN" altLang="en-US">
              <a:solidFill>
                <a:schemeClr val="tx1"/>
              </a:solidFill>
              <a:sym typeface="Times New Roman" panose="02020603050405020304" pitchFamily="18" charset="0"/>
            </a:endParaRPr>
          </a:p>
          <a:p>
            <a:pPr>
              <a:lnSpc>
                <a:spcPct val="140000"/>
              </a:lnSpc>
              <a:spcBef>
                <a:spcPct val="0"/>
              </a:spcBef>
              <a:buClrTx/>
              <a:buFontTx/>
              <a:buNone/>
            </a:pPr>
            <a:r>
              <a:rPr lang="en-US" altLang="zh-CN">
                <a:solidFill>
                  <a:schemeClr val="tx1"/>
                </a:solidFill>
                <a:sym typeface="Times New Roman" panose="02020603050405020304" pitchFamily="18" charset="0"/>
              </a:rPr>
              <a:t>2</a:t>
            </a:r>
            <a:r>
              <a:rPr lang="zh-CN" altLang="en-US">
                <a:solidFill>
                  <a:schemeClr val="tx1"/>
                </a:solidFill>
                <a:sym typeface="Times New Roman" panose="02020603050405020304" pitchFamily="18" charset="0"/>
              </a:rPr>
              <a:t>）带隙内，</a:t>
            </a:r>
            <a:r>
              <a:rPr lang="en-US" altLang="zh-CN" i="1">
                <a:solidFill>
                  <a:schemeClr val="tx1"/>
                </a:solidFill>
                <a:sym typeface="Times New Roman" panose="02020603050405020304" pitchFamily="18" charset="0"/>
              </a:rPr>
              <a:t>g</a:t>
            </a:r>
            <a:r>
              <a:rPr lang="en-US" altLang="zh-CN" i="1" baseline="-30000">
                <a:solidFill>
                  <a:schemeClr val="tx1"/>
                </a:solidFill>
                <a:sym typeface="Times New Roman" panose="02020603050405020304" pitchFamily="18" charset="0"/>
              </a:rPr>
              <a:t>c</a:t>
            </a:r>
            <a:r>
              <a:rPr lang="en-US" altLang="zh-CN" i="1">
                <a:solidFill>
                  <a:schemeClr val="tx1"/>
                </a:solidFill>
                <a:sym typeface="Times New Roman" panose="02020603050405020304" pitchFamily="18" charset="0"/>
              </a:rPr>
              <a:t>(E)</a:t>
            </a:r>
            <a:r>
              <a:rPr lang="zh-CN" altLang="en-US" i="1">
                <a:solidFill>
                  <a:schemeClr val="tx1"/>
                </a:solidFill>
                <a:sym typeface="Times New Roman" panose="02020603050405020304" pitchFamily="18" charset="0"/>
              </a:rPr>
              <a:t>、</a:t>
            </a:r>
            <a:r>
              <a:rPr lang="en-US" altLang="zh-CN" i="1">
                <a:solidFill>
                  <a:schemeClr val="tx1"/>
                </a:solidFill>
                <a:sym typeface="Times New Roman" panose="02020603050405020304" pitchFamily="18" charset="0"/>
              </a:rPr>
              <a:t>g</a:t>
            </a:r>
            <a:r>
              <a:rPr lang="en-US" altLang="zh-CN" i="1" baseline="-30000">
                <a:solidFill>
                  <a:schemeClr val="tx1"/>
                </a:solidFill>
                <a:sym typeface="Times New Roman" panose="02020603050405020304" pitchFamily="18" charset="0"/>
              </a:rPr>
              <a:t>v</a:t>
            </a:r>
            <a:r>
              <a:rPr lang="en-US" altLang="zh-CN" i="1">
                <a:solidFill>
                  <a:schemeClr val="tx1"/>
                </a:solidFill>
                <a:sym typeface="Times New Roman" panose="02020603050405020304" pitchFamily="18" charset="0"/>
              </a:rPr>
              <a:t>(E)</a:t>
            </a:r>
            <a:r>
              <a:rPr lang="zh-CN" altLang="en-US">
                <a:solidFill>
                  <a:schemeClr val="tx1"/>
                </a:solidFill>
                <a:sym typeface="Times New Roman" panose="02020603050405020304" pitchFamily="18" charset="0"/>
              </a:rPr>
              <a:t>均为</a:t>
            </a:r>
            <a:r>
              <a:rPr lang="en-US" altLang="zh-CN">
                <a:solidFill>
                  <a:schemeClr val="tx1"/>
                </a:solidFill>
                <a:sym typeface="Times New Roman" panose="02020603050405020304" pitchFamily="18" charset="0"/>
              </a:rPr>
              <a:t>0</a:t>
            </a:r>
            <a:r>
              <a:rPr lang="zh-CN" altLang="en-US">
                <a:solidFill>
                  <a:schemeClr val="tx1"/>
                </a:solidFill>
                <a:sym typeface="Times New Roman" panose="02020603050405020304" pitchFamily="18" charset="0"/>
              </a:rPr>
              <a:t>；</a:t>
            </a:r>
            <a:endParaRPr lang="en-US" altLang="zh-CN">
              <a:solidFill>
                <a:schemeClr val="tx1"/>
              </a:solidFill>
              <a:sym typeface="Times New Roman" panose="02020603050405020304" pitchFamily="18" charset="0"/>
            </a:endParaRPr>
          </a:p>
          <a:p>
            <a:pPr>
              <a:lnSpc>
                <a:spcPct val="140000"/>
              </a:lnSpc>
              <a:spcBef>
                <a:spcPct val="0"/>
              </a:spcBef>
              <a:buClrTx/>
              <a:buFontTx/>
              <a:buNone/>
            </a:pPr>
            <a:r>
              <a:rPr lang="en-US" altLang="zh-CN">
                <a:solidFill>
                  <a:schemeClr val="tx1"/>
                </a:solidFill>
                <a:sym typeface="Times New Roman" panose="02020603050405020304" pitchFamily="18" charset="0"/>
              </a:rPr>
              <a:t>3</a:t>
            </a:r>
            <a:r>
              <a:rPr lang="zh-CN" altLang="en-US">
                <a:solidFill>
                  <a:schemeClr val="tx1"/>
                </a:solidFill>
                <a:sym typeface="Times New Roman" panose="02020603050405020304" pitchFamily="18" charset="0"/>
              </a:rPr>
              <a:t>）实际半导体中，由于有效质量有方向性，采用平均的有效质量来计算（状态密度有效质量）。</a:t>
            </a:r>
          </a:p>
        </p:txBody>
      </p:sp>
      <p:sp>
        <p:nvSpPr>
          <p:cNvPr id="11270" name="Rectangle 13">
            <a:extLst>
              <a:ext uri="{FF2B5EF4-FFF2-40B4-BE49-F238E27FC236}">
                <a16:creationId xmlns:a16="http://schemas.microsoft.com/office/drawing/2014/main" id="{8E106D74-6396-40A9-BC84-29BD07C9C074}"/>
              </a:ext>
            </a:extLst>
          </p:cNvPr>
          <p:cNvSpPr>
            <a:spLocks noChangeArrowheads="1"/>
          </p:cNvSpPr>
          <p:nvPr/>
        </p:nvSpPr>
        <p:spPr bwMode="auto">
          <a:xfrm>
            <a:off x="361950" y="631825"/>
            <a:ext cx="8229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400">
                <a:solidFill>
                  <a:schemeClr val="tx1"/>
                </a:solidFill>
                <a:sym typeface="Times New Roman" panose="02020603050405020304" pitchFamily="18" charset="0"/>
              </a:rPr>
              <a:t>对导带底和价带顶在布里渊中心的简单能带，</a:t>
            </a:r>
            <a:r>
              <a:rPr lang="zh-CN" altLang="en-US" sz="2400">
                <a:solidFill>
                  <a:schemeClr val="accent2"/>
                </a:solidFill>
                <a:sym typeface="Times New Roman" panose="02020603050405020304" pitchFamily="18" charset="0"/>
              </a:rPr>
              <a:t>导带和价带状态密度</a:t>
            </a:r>
            <a:r>
              <a:rPr lang="zh-CN" altLang="en-US" sz="2400">
                <a:solidFill>
                  <a:schemeClr val="tx1"/>
                </a:solidFill>
                <a:sym typeface="Times New Roman" panose="02020603050405020304" pitchFamily="18" charset="0"/>
              </a:rPr>
              <a:t>：</a:t>
            </a:r>
          </a:p>
          <a:p>
            <a:pPr eaLnBrk="1" hangingPunct="1">
              <a:lnSpc>
                <a:spcPct val="110000"/>
              </a:lnSpc>
              <a:spcBef>
                <a:spcPct val="0"/>
              </a:spcBef>
              <a:buClrTx/>
              <a:buFontTx/>
              <a:buNone/>
            </a:pPr>
            <a:endParaRPr lang="en-US" altLang="zh-CN" sz="2400">
              <a:solidFill>
                <a:schemeClr val="tx1"/>
              </a:solidFill>
              <a:sym typeface="Times New Roman" panose="02020603050405020304" pitchFamily="18" charset="0"/>
            </a:endParaRPr>
          </a:p>
        </p:txBody>
      </p:sp>
    </p:spTree>
    <p:extLst>
      <p:ext uri="{BB962C8B-B14F-4D97-AF65-F5344CB8AC3E}">
        <p14:creationId xmlns:p14="http://schemas.microsoft.com/office/powerpoint/2010/main" val="3770300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a:extLst>
              <a:ext uri="{FF2B5EF4-FFF2-40B4-BE49-F238E27FC236}">
                <a16:creationId xmlns:a16="http://schemas.microsoft.com/office/drawing/2014/main" id="{0A3699FB-6BDC-416E-A634-681AA1011C83}"/>
              </a:ext>
            </a:extLst>
          </p:cNvPr>
          <p:cNvSpPr txBox="1">
            <a:spLocks noChangeArrowheads="1"/>
          </p:cNvSpPr>
          <p:nvPr/>
        </p:nvSpPr>
        <p:spPr bwMode="auto">
          <a:xfrm>
            <a:off x="0" y="320675"/>
            <a:ext cx="91440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4000" dirty="0">
                <a:solidFill>
                  <a:schemeClr val="tx1"/>
                </a:solidFill>
                <a:sym typeface="Times New Roman" panose="02020603050405020304" pitchFamily="18" charset="0"/>
              </a:rPr>
              <a:t>1.4.4 </a:t>
            </a:r>
            <a:r>
              <a:rPr lang="zh-CN" altLang="en-US" sz="4000" dirty="0">
                <a:solidFill>
                  <a:schemeClr val="tx1"/>
                </a:solidFill>
                <a:sym typeface="Times New Roman" panose="02020603050405020304" pitchFamily="18" charset="0"/>
              </a:rPr>
              <a:t>一般情况下载流子的统计分布</a:t>
            </a:r>
          </a:p>
        </p:txBody>
      </p:sp>
      <p:sp>
        <p:nvSpPr>
          <p:cNvPr id="47107" name="Text Box 5">
            <a:extLst>
              <a:ext uri="{FF2B5EF4-FFF2-40B4-BE49-F238E27FC236}">
                <a16:creationId xmlns:a16="http://schemas.microsoft.com/office/drawing/2014/main" id="{9E757F3F-6500-4DDF-8D6C-D85CAE13088D}"/>
              </a:ext>
            </a:extLst>
          </p:cNvPr>
          <p:cNvSpPr txBox="1">
            <a:spLocks noChangeArrowheads="1"/>
          </p:cNvSpPr>
          <p:nvPr/>
        </p:nvSpPr>
        <p:spPr bwMode="auto">
          <a:xfrm>
            <a:off x="611188" y="1427163"/>
            <a:ext cx="820896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rgbClr val="0000FF"/>
                </a:solidFill>
                <a:sym typeface="Times New Roman" panose="02020603050405020304" pitchFamily="18" charset="0"/>
              </a:rPr>
              <a:t>对半导体中同时含有施主和受主的一般情况下，确定载流子的统计分布，也应用电中性条件</a:t>
            </a:r>
          </a:p>
        </p:txBody>
      </p:sp>
      <p:sp>
        <p:nvSpPr>
          <p:cNvPr id="47108" name="Text Box 6">
            <a:extLst>
              <a:ext uri="{FF2B5EF4-FFF2-40B4-BE49-F238E27FC236}">
                <a16:creationId xmlns:a16="http://schemas.microsoft.com/office/drawing/2014/main" id="{E3115726-BF4B-4E21-853D-ACDDEAF64D2F}"/>
              </a:ext>
            </a:extLst>
          </p:cNvPr>
          <p:cNvSpPr txBox="1">
            <a:spLocks noChangeArrowheads="1"/>
          </p:cNvSpPr>
          <p:nvPr/>
        </p:nvSpPr>
        <p:spPr bwMode="auto">
          <a:xfrm>
            <a:off x="439738" y="2378075"/>
            <a:ext cx="79200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dirty="0">
                <a:solidFill>
                  <a:srgbClr val="FF0000"/>
                </a:solidFill>
                <a:sym typeface="Times New Roman" panose="02020603050405020304" pitchFamily="18" charset="0"/>
              </a:rPr>
              <a:t>热平衡时半导体是电中性的，杂质均匀分布，导带电子浓度为</a:t>
            </a:r>
            <a:r>
              <a:rPr lang="en-US" altLang="zh-CN" sz="2400" dirty="0">
                <a:solidFill>
                  <a:srgbClr val="FF0000"/>
                </a:solidFill>
                <a:sym typeface="Times New Roman" panose="02020603050405020304" pitchFamily="18" charset="0"/>
              </a:rPr>
              <a:t>n</a:t>
            </a:r>
            <a:r>
              <a:rPr lang="en-US" altLang="zh-CN" sz="2400" baseline="-25000" dirty="0">
                <a:solidFill>
                  <a:srgbClr val="FF0000"/>
                </a:solidFill>
                <a:sym typeface="Times New Roman" panose="02020603050405020304" pitchFamily="18" charset="0"/>
              </a:rPr>
              <a:t>0</a:t>
            </a:r>
            <a:r>
              <a:rPr lang="en-US" altLang="zh-CN" sz="2400" dirty="0">
                <a:solidFill>
                  <a:srgbClr val="FF0000"/>
                </a:solidFill>
                <a:sym typeface="Times New Roman" panose="02020603050405020304" pitchFamily="18" charset="0"/>
              </a:rPr>
              <a:t>, </a:t>
            </a:r>
            <a:r>
              <a:rPr lang="zh-CN" altLang="en-US" sz="2400" dirty="0">
                <a:solidFill>
                  <a:srgbClr val="FF0000"/>
                </a:solidFill>
                <a:sym typeface="Times New Roman" panose="02020603050405020304" pitchFamily="18" charset="0"/>
              </a:rPr>
              <a:t>价带空穴浓度为</a:t>
            </a:r>
            <a:r>
              <a:rPr lang="en-US" altLang="zh-CN" sz="2400" dirty="0">
                <a:solidFill>
                  <a:srgbClr val="FF0000"/>
                </a:solidFill>
                <a:sym typeface="Times New Roman" panose="02020603050405020304" pitchFamily="18" charset="0"/>
              </a:rPr>
              <a:t>p</a:t>
            </a:r>
            <a:r>
              <a:rPr lang="en-US" altLang="zh-CN" sz="2400" baseline="-25000" dirty="0">
                <a:solidFill>
                  <a:srgbClr val="FF0000"/>
                </a:solidFill>
                <a:sym typeface="Times New Roman" panose="02020603050405020304" pitchFamily="18" charset="0"/>
              </a:rPr>
              <a:t>0</a:t>
            </a:r>
            <a:r>
              <a:rPr lang="en-US" altLang="zh-CN" sz="2400" dirty="0">
                <a:solidFill>
                  <a:srgbClr val="FF0000"/>
                </a:solidFill>
                <a:sym typeface="Times New Roman" panose="02020603050405020304" pitchFamily="18" charset="0"/>
              </a:rPr>
              <a:t>, </a:t>
            </a:r>
            <a:r>
              <a:rPr lang="zh-CN" altLang="en-US" sz="2400" dirty="0">
                <a:solidFill>
                  <a:srgbClr val="FF0000"/>
                </a:solidFill>
                <a:sym typeface="Times New Roman" panose="02020603050405020304" pitchFamily="18" charset="0"/>
              </a:rPr>
              <a:t>电离施主浓度</a:t>
            </a:r>
            <a:r>
              <a:rPr lang="en-US" altLang="zh-CN" sz="2400" dirty="0">
                <a:solidFill>
                  <a:srgbClr val="FF0000"/>
                </a:solidFill>
                <a:sym typeface="Times New Roman" panose="02020603050405020304" pitchFamily="18" charset="0"/>
              </a:rPr>
              <a:t>N</a:t>
            </a:r>
            <a:r>
              <a:rPr lang="en-US" altLang="zh-CN" sz="2400" baseline="-25000" dirty="0">
                <a:solidFill>
                  <a:srgbClr val="FF0000"/>
                </a:solidFill>
                <a:sym typeface="Times New Roman" panose="02020603050405020304" pitchFamily="18" charset="0"/>
              </a:rPr>
              <a:t>D</a:t>
            </a:r>
            <a:r>
              <a:rPr lang="en-US" altLang="zh-CN" sz="2400" baseline="30000" dirty="0">
                <a:solidFill>
                  <a:srgbClr val="FF0000"/>
                </a:solidFill>
                <a:sym typeface="Times New Roman" panose="02020603050405020304" pitchFamily="18" charset="0"/>
              </a:rPr>
              <a:t>+</a:t>
            </a:r>
            <a:r>
              <a:rPr lang="en-US" altLang="zh-CN" sz="2400" dirty="0">
                <a:solidFill>
                  <a:srgbClr val="FF0000"/>
                </a:solidFill>
                <a:sym typeface="Times New Roman" panose="02020603050405020304" pitchFamily="18" charset="0"/>
              </a:rPr>
              <a:t>, </a:t>
            </a:r>
            <a:r>
              <a:rPr lang="zh-CN" altLang="en-US" sz="2400" dirty="0">
                <a:solidFill>
                  <a:srgbClr val="FF0000"/>
                </a:solidFill>
                <a:sym typeface="Times New Roman" panose="02020603050405020304" pitchFamily="18" charset="0"/>
              </a:rPr>
              <a:t>电离受主浓度为</a:t>
            </a:r>
            <a:r>
              <a:rPr lang="en-US" altLang="zh-CN" sz="2400" dirty="0">
                <a:solidFill>
                  <a:srgbClr val="FF0000"/>
                </a:solidFill>
                <a:sym typeface="Times New Roman" panose="02020603050405020304" pitchFamily="18" charset="0"/>
              </a:rPr>
              <a:t>N</a:t>
            </a:r>
            <a:r>
              <a:rPr lang="en-US" altLang="zh-CN" sz="2400" baseline="-25000" dirty="0">
                <a:solidFill>
                  <a:srgbClr val="FF0000"/>
                </a:solidFill>
                <a:sym typeface="Times New Roman" panose="02020603050405020304" pitchFamily="18" charset="0"/>
              </a:rPr>
              <a:t>A</a:t>
            </a:r>
            <a:r>
              <a:rPr lang="en-US" altLang="zh-CN" sz="2400" baseline="30000" dirty="0">
                <a:solidFill>
                  <a:srgbClr val="FF0000"/>
                </a:solidFill>
                <a:sym typeface="Times New Roman" panose="02020603050405020304" pitchFamily="18" charset="0"/>
              </a:rPr>
              <a:t>-</a:t>
            </a:r>
            <a:r>
              <a:rPr lang="zh-CN" altLang="en-US" sz="2400" dirty="0">
                <a:solidFill>
                  <a:srgbClr val="FF0000"/>
                </a:solidFill>
                <a:sym typeface="Times New Roman" panose="02020603050405020304" pitchFamily="18" charset="0"/>
              </a:rPr>
              <a:t>， 杂质空间电荷必须处处为零</a:t>
            </a:r>
          </a:p>
        </p:txBody>
      </p:sp>
      <p:sp>
        <p:nvSpPr>
          <p:cNvPr id="47109" name="Text Box 7">
            <a:extLst>
              <a:ext uri="{FF2B5EF4-FFF2-40B4-BE49-F238E27FC236}">
                <a16:creationId xmlns:a16="http://schemas.microsoft.com/office/drawing/2014/main" id="{A0FBE779-A3E3-4151-AEB1-CA8F3D465B3C}"/>
              </a:ext>
            </a:extLst>
          </p:cNvPr>
          <p:cNvSpPr txBox="1">
            <a:spLocks noChangeArrowheads="1"/>
          </p:cNvSpPr>
          <p:nvPr/>
        </p:nvSpPr>
        <p:spPr bwMode="auto">
          <a:xfrm>
            <a:off x="2987675" y="3675063"/>
            <a:ext cx="43497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800">
                <a:solidFill>
                  <a:srgbClr val="FF0000"/>
                </a:solidFill>
                <a:sym typeface="Times New Roman" panose="02020603050405020304" pitchFamily="18" charset="0"/>
              </a:rPr>
              <a:t>n</a:t>
            </a:r>
            <a:r>
              <a:rPr lang="en-US" altLang="zh-CN" sz="2800" baseline="-25000">
                <a:solidFill>
                  <a:srgbClr val="FF0000"/>
                </a:solidFill>
                <a:sym typeface="Times New Roman" panose="02020603050405020304" pitchFamily="18" charset="0"/>
              </a:rPr>
              <a:t>0</a:t>
            </a:r>
            <a:r>
              <a:rPr lang="en-US" altLang="zh-CN" sz="2800">
                <a:solidFill>
                  <a:srgbClr val="FF0000"/>
                </a:solidFill>
                <a:sym typeface="Times New Roman" panose="02020603050405020304" pitchFamily="18" charset="0"/>
              </a:rPr>
              <a:t>+P</a:t>
            </a:r>
            <a:r>
              <a:rPr lang="en-US" altLang="zh-CN" sz="2800" baseline="-25000">
                <a:solidFill>
                  <a:srgbClr val="FF0000"/>
                </a:solidFill>
                <a:sym typeface="Times New Roman" panose="02020603050405020304" pitchFamily="18" charset="0"/>
              </a:rPr>
              <a:t>A</a:t>
            </a:r>
            <a:r>
              <a:rPr lang="en-US" altLang="zh-CN" sz="2800" baseline="30000">
                <a:solidFill>
                  <a:srgbClr val="FF0000"/>
                </a:solidFill>
                <a:sym typeface="Times New Roman" panose="02020603050405020304" pitchFamily="18" charset="0"/>
              </a:rPr>
              <a:t>-</a:t>
            </a:r>
            <a:r>
              <a:rPr lang="en-US" altLang="zh-CN" sz="2800">
                <a:solidFill>
                  <a:srgbClr val="FF0000"/>
                </a:solidFill>
                <a:sym typeface="Times New Roman" panose="02020603050405020304" pitchFamily="18" charset="0"/>
              </a:rPr>
              <a:t>=P</a:t>
            </a:r>
            <a:r>
              <a:rPr lang="en-US" altLang="zh-CN" sz="2800" baseline="-25000">
                <a:solidFill>
                  <a:srgbClr val="FF0000"/>
                </a:solidFill>
                <a:sym typeface="Times New Roman" panose="02020603050405020304" pitchFamily="18" charset="0"/>
              </a:rPr>
              <a:t>0</a:t>
            </a:r>
            <a:r>
              <a:rPr lang="en-US" altLang="zh-CN" sz="2800">
                <a:solidFill>
                  <a:srgbClr val="FF0000"/>
                </a:solidFill>
                <a:sym typeface="Times New Roman" panose="02020603050405020304" pitchFamily="18" charset="0"/>
              </a:rPr>
              <a:t>+N</a:t>
            </a:r>
            <a:r>
              <a:rPr lang="en-US" altLang="zh-CN" sz="2800" baseline="-25000">
                <a:solidFill>
                  <a:srgbClr val="FF0000"/>
                </a:solidFill>
                <a:sym typeface="Times New Roman" panose="02020603050405020304" pitchFamily="18" charset="0"/>
              </a:rPr>
              <a:t>D</a:t>
            </a:r>
            <a:r>
              <a:rPr lang="en-US" altLang="zh-CN" sz="2800" baseline="30000">
                <a:solidFill>
                  <a:srgbClr val="FF0000"/>
                </a:solidFill>
                <a:sym typeface="Times New Roman" panose="02020603050405020304" pitchFamily="18" charset="0"/>
              </a:rPr>
              <a:t>+</a:t>
            </a:r>
          </a:p>
        </p:txBody>
      </p:sp>
      <p:sp>
        <p:nvSpPr>
          <p:cNvPr id="47110" name="Rectangle 8">
            <a:extLst>
              <a:ext uri="{FF2B5EF4-FFF2-40B4-BE49-F238E27FC236}">
                <a16:creationId xmlns:a16="http://schemas.microsoft.com/office/drawing/2014/main" id="{2BCC8795-ABA7-4524-A518-9B284D27567E}"/>
              </a:ext>
            </a:extLst>
          </p:cNvPr>
          <p:cNvSpPr>
            <a:spLocks noChangeArrowheads="1"/>
          </p:cNvSpPr>
          <p:nvPr/>
        </p:nvSpPr>
        <p:spPr bwMode="auto">
          <a:xfrm>
            <a:off x="463550" y="4394200"/>
            <a:ext cx="63722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solidFill>
                  <a:srgbClr val="FF0000"/>
                </a:solidFill>
                <a:sym typeface="Times New Roman" panose="02020603050405020304" pitchFamily="18" charset="0"/>
              </a:rPr>
              <a:t>若半导体由多种施主和受主。则电中性条件为</a:t>
            </a:r>
          </a:p>
        </p:txBody>
      </p:sp>
      <p:graphicFrame>
        <p:nvGraphicFramePr>
          <p:cNvPr id="47111" name="Object 10">
            <a:extLst>
              <a:ext uri="{FF2B5EF4-FFF2-40B4-BE49-F238E27FC236}">
                <a16:creationId xmlns:a16="http://schemas.microsoft.com/office/drawing/2014/main" id="{042BAF09-425C-4ECE-A484-1D1AD27A3B24}"/>
              </a:ext>
            </a:extLst>
          </p:cNvPr>
          <p:cNvGraphicFramePr>
            <a:graphicFrameLocks noChangeAspect="1"/>
          </p:cNvGraphicFramePr>
          <p:nvPr/>
        </p:nvGraphicFramePr>
        <p:xfrm>
          <a:off x="2514600" y="5218113"/>
          <a:ext cx="3770313" cy="906462"/>
        </p:xfrm>
        <a:graphic>
          <a:graphicData uri="http://schemas.openxmlformats.org/presentationml/2006/ole">
            <mc:AlternateContent xmlns:mc="http://schemas.openxmlformats.org/markup-compatibility/2006">
              <mc:Choice xmlns:v="urn:schemas-microsoft-com:vml" Requires="v">
                <p:oleObj spid="_x0000_s203806" name="公式" r:id="rId3" imgW="1637589" imgH="393529" progId="Equation.3">
                  <p:embed/>
                </p:oleObj>
              </mc:Choice>
              <mc:Fallback>
                <p:oleObj name="公式" r:id="rId3" imgW="1637589" imgH="393529" progId="Equation.3">
                  <p:embed/>
                  <p:pic>
                    <p:nvPicPr>
                      <p:cNvPr id="47111" name="Object 10">
                        <a:extLst>
                          <a:ext uri="{FF2B5EF4-FFF2-40B4-BE49-F238E27FC236}">
                            <a16:creationId xmlns:a16="http://schemas.microsoft.com/office/drawing/2014/main" id="{042BAF09-425C-4ECE-A484-1D1AD27A3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218113"/>
                        <a:ext cx="3770313" cy="906462"/>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7907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5">
            <a:extLst>
              <a:ext uri="{FF2B5EF4-FFF2-40B4-BE49-F238E27FC236}">
                <a16:creationId xmlns:a16="http://schemas.microsoft.com/office/drawing/2014/main" id="{39E69AEA-1CEF-4960-B06A-CB08BDFF8A0A}"/>
              </a:ext>
            </a:extLst>
          </p:cNvPr>
          <p:cNvGraphicFramePr>
            <a:graphicFrameLocks noChangeAspect="1"/>
          </p:cNvGraphicFramePr>
          <p:nvPr/>
        </p:nvGraphicFramePr>
        <p:xfrm>
          <a:off x="2476500" y="2822575"/>
          <a:ext cx="895350" cy="447675"/>
        </p:xfrm>
        <a:graphic>
          <a:graphicData uri="http://schemas.openxmlformats.org/presentationml/2006/ole">
            <mc:AlternateContent xmlns:mc="http://schemas.openxmlformats.org/markup-compatibility/2006">
              <mc:Choice xmlns:v="urn:schemas-microsoft-com:vml" Requires="v">
                <p:oleObj spid="_x0000_s204902" name="Equation" r:id="rId3" imgW="457200" imgH="228600" progId="Equation.DSMT4">
                  <p:embed/>
                </p:oleObj>
              </mc:Choice>
              <mc:Fallback>
                <p:oleObj name="Equation" r:id="rId3" imgW="457200" imgH="228600" progId="Equation.DSMT4">
                  <p:embed/>
                  <p:pic>
                    <p:nvPicPr>
                      <p:cNvPr id="48130" name="Object 5">
                        <a:extLst>
                          <a:ext uri="{FF2B5EF4-FFF2-40B4-BE49-F238E27FC236}">
                            <a16:creationId xmlns:a16="http://schemas.microsoft.com/office/drawing/2014/main" id="{39E69AEA-1CEF-4960-B06A-CB08BDFF8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2822575"/>
                        <a:ext cx="8953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1" name="Object 4">
            <a:extLst>
              <a:ext uri="{FF2B5EF4-FFF2-40B4-BE49-F238E27FC236}">
                <a16:creationId xmlns:a16="http://schemas.microsoft.com/office/drawing/2014/main" id="{E7ED4DB2-4012-4D33-B1EF-33F1F88ACD09}"/>
              </a:ext>
            </a:extLst>
          </p:cNvPr>
          <p:cNvGraphicFramePr>
            <a:graphicFrameLocks noChangeAspect="1"/>
          </p:cNvGraphicFramePr>
          <p:nvPr/>
        </p:nvGraphicFramePr>
        <p:xfrm>
          <a:off x="5867400" y="2614613"/>
          <a:ext cx="1296988" cy="715962"/>
        </p:xfrm>
        <a:graphic>
          <a:graphicData uri="http://schemas.openxmlformats.org/presentationml/2006/ole">
            <mc:AlternateContent xmlns:mc="http://schemas.openxmlformats.org/markup-compatibility/2006">
              <mc:Choice xmlns:v="urn:schemas-microsoft-com:vml" Requires="v">
                <p:oleObj spid="_x0000_s204903" name="Equation" r:id="rId5" imgW="825500" imgH="457200" progId="Equation.DSMT4">
                  <p:embed/>
                </p:oleObj>
              </mc:Choice>
              <mc:Fallback>
                <p:oleObj name="Equation" r:id="rId5" imgW="825500" imgH="457200" progId="Equation.DSMT4">
                  <p:embed/>
                  <p:pic>
                    <p:nvPicPr>
                      <p:cNvPr id="48131" name="Object 4">
                        <a:extLst>
                          <a:ext uri="{FF2B5EF4-FFF2-40B4-BE49-F238E27FC236}">
                            <a16:creationId xmlns:a16="http://schemas.microsoft.com/office/drawing/2014/main" id="{E7ED4DB2-4012-4D33-B1EF-33F1F88AC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14613"/>
                        <a:ext cx="12969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2" name="Rectangle 6">
            <a:extLst>
              <a:ext uri="{FF2B5EF4-FFF2-40B4-BE49-F238E27FC236}">
                <a16:creationId xmlns:a16="http://schemas.microsoft.com/office/drawing/2014/main" id="{DD05F82A-9996-47F2-8162-2478C5AD6F22}"/>
              </a:ext>
            </a:extLst>
          </p:cNvPr>
          <p:cNvSpPr>
            <a:spLocks noChangeArrowheads="1"/>
          </p:cNvSpPr>
          <p:nvPr/>
        </p:nvSpPr>
        <p:spPr bwMode="auto">
          <a:xfrm>
            <a:off x="323850" y="1403350"/>
            <a:ext cx="83820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en-US" altLang="zh-CN" sz="2400">
                <a:solidFill>
                  <a:schemeClr val="tx1"/>
                </a:solidFill>
              </a:rPr>
              <a:t>1. N</a:t>
            </a:r>
            <a:r>
              <a:rPr lang="zh-CN" altLang="en-US" sz="2400">
                <a:solidFill>
                  <a:schemeClr val="tx1"/>
                </a:solidFill>
              </a:rPr>
              <a:t>型半导体</a:t>
            </a:r>
          </a:p>
          <a:p>
            <a:pPr>
              <a:lnSpc>
                <a:spcPct val="130000"/>
              </a:lnSpc>
              <a:spcBef>
                <a:spcPct val="0"/>
              </a:spcBef>
              <a:buClrTx/>
              <a:buFontTx/>
              <a:buNone/>
            </a:pPr>
            <a:r>
              <a:rPr lang="zh-CN" altLang="en-US" sz="2400">
                <a:solidFill>
                  <a:schemeClr val="tx1"/>
                </a:solidFill>
              </a:rPr>
              <a:t>杂质饱和电离状态，导带电子浓度等于施主浓度：</a:t>
            </a:r>
          </a:p>
        </p:txBody>
      </p:sp>
      <p:sp>
        <p:nvSpPr>
          <p:cNvPr id="48133" name="Rectangle 7">
            <a:extLst>
              <a:ext uri="{FF2B5EF4-FFF2-40B4-BE49-F238E27FC236}">
                <a16:creationId xmlns:a16="http://schemas.microsoft.com/office/drawing/2014/main" id="{327F2E92-3B1F-4AC9-B084-759F802E3C52}"/>
              </a:ext>
            </a:extLst>
          </p:cNvPr>
          <p:cNvSpPr>
            <a:spLocks noChangeArrowheads="1"/>
          </p:cNvSpPr>
          <p:nvPr/>
        </p:nvSpPr>
        <p:spPr bwMode="auto">
          <a:xfrm>
            <a:off x="755650" y="2763838"/>
            <a:ext cx="2590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en-US" altLang="zh-CN" sz="2400">
                <a:solidFill>
                  <a:schemeClr val="tx1"/>
                </a:solidFill>
              </a:rPr>
              <a:t> </a:t>
            </a:r>
            <a:r>
              <a:rPr lang="zh-CN" altLang="en-US" sz="2400">
                <a:solidFill>
                  <a:schemeClr val="tx1"/>
                </a:solidFill>
              </a:rPr>
              <a:t>多子电子</a:t>
            </a:r>
          </a:p>
        </p:txBody>
      </p:sp>
      <p:sp>
        <p:nvSpPr>
          <p:cNvPr id="48134" name="Rectangle 11">
            <a:extLst>
              <a:ext uri="{FF2B5EF4-FFF2-40B4-BE49-F238E27FC236}">
                <a16:creationId xmlns:a16="http://schemas.microsoft.com/office/drawing/2014/main" id="{EE10AAD4-924D-4B9E-89D5-F0323A066CDD}"/>
              </a:ext>
            </a:extLst>
          </p:cNvPr>
          <p:cNvSpPr>
            <a:spLocks noChangeArrowheads="1"/>
          </p:cNvSpPr>
          <p:nvPr/>
        </p:nvSpPr>
        <p:spPr bwMode="auto">
          <a:xfrm>
            <a:off x="4235450" y="2787650"/>
            <a:ext cx="149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400">
                <a:solidFill>
                  <a:schemeClr val="tx1"/>
                </a:solidFill>
              </a:rPr>
              <a:t> </a:t>
            </a:r>
            <a:r>
              <a:rPr lang="zh-CN" altLang="en-US" sz="2400">
                <a:solidFill>
                  <a:schemeClr val="tx1"/>
                </a:solidFill>
              </a:rPr>
              <a:t>少子空穴</a:t>
            </a:r>
          </a:p>
        </p:txBody>
      </p:sp>
      <mc:AlternateContent xmlns:mc="http://schemas.openxmlformats.org/markup-compatibility/2006" xmlns:a14="http://schemas.microsoft.com/office/drawing/2010/main">
        <mc:Choice Requires="a14">
          <p:sp>
            <p:nvSpPr>
              <p:cNvPr id="48135" name="Object 12">
                <a:extLst>
                  <a:ext uri="{FF2B5EF4-FFF2-40B4-BE49-F238E27FC236}">
                    <a16:creationId xmlns:a16="http://schemas.microsoft.com/office/drawing/2014/main" id="{93E65744-724C-434A-9843-EB5E1A2B11FB}"/>
                  </a:ext>
                </a:extLst>
              </p:cNvPr>
              <p:cNvSpPr txBox="1"/>
              <p:nvPr/>
            </p:nvSpPr>
            <p:spPr bwMode="auto">
              <a:xfrm>
                <a:off x="965720" y="3556055"/>
                <a:ext cx="3287712" cy="7651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𝐶</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𝐶</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num>
                                <m:den>
                                  <m:r>
                                    <a:rPr lang="zh-CN" altLang="en-US" i="1">
                                      <a:solidFill>
                                        <a:srgbClr val="000000"/>
                                      </a:solidFill>
                                      <a:latin typeface="Cambria Math" panose="02040503050406030204" pitchFamily="18" charset="0"/>
                                    </a:rPr>
                                    <m:t>𝑘𝑇</m:t>
                                  </m:r>
                                </m:den>
                              </m:f>
                            </m:e>
                          </m:d>
                        </m:e>
                      </m:fun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𝐷</m:t>
                          </m:r>
                        </m:sub>
                      </m:sSub>
                    </m:oMath>
                  </m:oMathPara>
                </a14:m>
                <a:endParaRPr lang="zh-CN" altLang="en-US" dirty="0"/>
              </a:p>
            </p:txBody>
          </p:sp>
        </mc:Choice>
        <mc:Fallback xmlns="">
          <p:sp>
            <p:nvSpPr>
              <p:cNvPr id="48135" name="Object 12">
                <a:extLst>
                  <a:ext uri="{FF2B5EF4-FFF2-40B4-BE49-F238E27FC236}">
                    <a16:creationId xmlns:a16="http://schemas.microsoft.com/office/drawing/2014/main" id="{93E65744-724C-434A-9843-EB5E1A2B11FB}"/>
                  </a:ext>
                </a:extLst>
              </p:cNvPr>
              <p:cNvSpPr txBox="1">
                <a:spLocks noRot="1" noChangeAspect="1" noMove="1" noResize="1" noEditPoints="1" noAdjustHandles="1" noChangeArrowheads="1" noChangeShapeType="1" noTextEdit="1"/>
              </p:cNvSpPr>
              <p:nvPr/>
            </p:nvSpPr>
            <p:spPr bwMode="auto">
              <a:xfrm>
                <a:off x="965720" y="3556055"/>
                <a:ext cx="3287712" cy="765175"/>
              </a:xfrm>
              <a:prstGeom prst="rect">
                <a:avLst/>
              </a:prstGeom>
              <a:blipFill>
                <a:blip r:embed="rId7"/>
                <a:stretch>
                  <a:fillRect/>
                </a:stretch>
              </a:blipFill>
              <a:ln>
                <a:noFill/>
              </a:ln>
              <a:extLst/>
            </p:spPr>
            <p:txBody>
              <a:bodyPr/>
              <a:lstStyle/>
              <a:p>
                <a:r>
                  <a:rPr lang="zh-CN" altLang="en-US">
                    <a:noFill/>
                  </a:rPr>
                  <a:t> </a:t>
                </a:r>
              </a:p>
            </p:txBody>
          </p:sp>
        </mc:Fallback>
      </mc:AlternateContent>
      <p:graphicFrame>
        <p:nvGraphicFramePr>
          <p:cNvPr id="48136" name="Object 13">
            <a:extLst>
              <a:ext uri="{FF2B5EF4-FFF2-40B4-BE49-F238E27FC236}">
                <a16:creationId xmlns:a16="http://schemas.microsoft.com/office/drawing/2014/main" id="{9F024516-D539-49DF-BB9F-BD5B09E7035D}"/>
              </a:ext>
            </a:extLst>
          </p:cNvPr>
          <p:cNvGraphicFramePr>
            <a:graphicFrameLocks noChangeAspect="1"/>
          </p:cNvGraphicFramePr>
          <p:nvPr>
            <p:extLst>
              <p:ext uri="{D42A27DB-BD31-4B8C-83A1-F6EECF244321}">
                <p14:modId xmlns:p14="http://schemas.microsoft.com/office/powerpoint/2010/main" val="333719635"/>
              </p:ext>
            </p:extLst>
          </p:nvPr>
        </p:nvGraphicFramePr>
        <p:xfrm>
          <a:off x="5867400" y="5454650"/>
          <a:ext cx="2492375" cy="884237"/>
        </p:xfrm>
        <a:graphic>
          <a:graphicData uri="http://schemas.openxmlformats.org/presentationml/2006/ole">
            <mc:AlternateContent xmlns:mc="http://schemas.openxmlformats.org/markup-compatibility/2006">
              <mc:Choice xmlns:v="urn:schemas-microsoft-com:vml" Requires="v">
                <p:oleObj spid="_x0000_s204904" name="Equation" r:id="rId8" imgW="1206360" imgH="431640" progId="Equation.DSMT4">
                  <p:embed/>
                </p:oleObj>
              </mc:Choice>
              <mc:Fallback>
                <p:oleObj name="Equation" r:id="rId8" imgW="1206360" imgH="431640" progId="Equation.DSMT4">
                  <p:embed/>
                  <p:pic>
                    <p:nvPicPr>
                      <p:cNvPr id="48136" name="Object 13">
                        <a:extLst>
                          <a:ext uri="{FF2B5EF4-FFF2-40B4-BE49-F238E27FC236}">
                            <a16:creationId xmlns:a16="http://schemas.microsoft.com/office/drawing/2014/main" id="{9F024516-D539-49DF-BB9F-BD5B09E70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5454650"/>
                        <a:ext cx="2492375" cy="884237"/>
                      </a:xfrm>
                      <a:prstGeom prst="rect">
                        <a:avLst/>
                      </a:prstGeom>
                      <a:noFill/>
                      <a:ln>
                        <a:solidFill>
                          <a:srgbClr val="0000FF"/>
                        </a:solidFill>
                      </a:ln>
                    </p:spPr>
                  </p:pic>
                </p:oleObj>
              </mc:Fallback>
            </mc:AlternateContent>
          </a:graphicData>
        </a:graphic>
      </p:graphicFrame>
      <p:sp>
        <p:nvSpPr>
          <p:cNvPr id="48137" name="Rectangle 15">
            <a:extLst>
              <a:ext uri="{FF2B5EF4-FFF2-40B4-BE49-F238E27FC236}">
                <a16:creationId xmlns:a16="http://schemas.microsoft.com/office/drawing/2014/main" id="{2856D9AC-61A2-42C7-8BC8-150CB68AF1BE}"/>
              </a:ext>
            </a:extLst>
          </p:cNvPr>
          <p:cNvSpPr>
            <a:spLocks noChangeArrowheads="1"/>
          </p:cNvSpPr>
          <p:nvPr/>
        </p:nvSpPr>
        <p:spPr bwMode="auto">
          <a:xfrm>
            <a:off x="533400" y="5536159"/>
            <a:ext cx="22860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zh-CN" altLang="en-US" sz="2400" dirty="0">
                <a:solidFill>
                  <a:schemeClr val="accent2"/>
                </a:solidFill>
              </a:rPr>
              <a:t>费米能级：</a:t>
            </a:r>
          </a:p>
        </p:txBody>
      </p:sp>
      <p:sp>
        <p:nvSpPr>
          <p:cNvPr id="48138" name="矩形 10">
            <a:extLst>
              <a:ext uri="{FF2B5EF4-FFF2-40B4-BE49-F238E27FC236}">
                <a16:creationId xmlns:a16="http://schemas.microsoft.com/office/drawing/2014/main" id="{81B49E48-26F9-4BD9-8C7B-5837AA2B8F1A}"/>
              </a:ext>
            </a:extLst>
          </p:cNvPr>
          <p:cNvSpPr>
            <a:spLocks noChangeArrowheads="1"/>
          </p:cNvSpPr>
          <p:nvPr/>
        </p:nvSpPr>
        <p:spPr bwMode="auto">
          <a:xfrm>
            <a:off x="533400" y="465931"/>
            <a:ext cx="8286750" cy="5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800" dirty="0">
                <a:solidFill>
                  <a:srgbClr val="FF0000"/>
                </a:solidFill>
              </a:rPr>
              <a:t>杂质饱和电离状态下的载流子浓度和费米能级</a:t>
            </a:r>
          </a:p>
        </p:txBody>
      </p:sp>
      <mc:AlternateContent xmlns:mc="http://schemas.openxmlformats.org/markup-compatibility/2006" xmlns:a14="http://schemas.microsoft.com/office/drawing/2010/main">
        <mc:Choice Requires="a14">
          <p:sp>
            <p:nvSpPr>
              <p:cNvPr id="11" name="Object 3">
                <a:extLst>
                  <a:ext uri="{FF2B5EF4-FFF2-40B4-BE49-F238E27FC236}">
                    <a16:creationId xmlns:a16="http://schemas.microsoft.com/office/drawing/2014/main" id="{9E4854A2-1C78-4F76-A8B7-306FE9761BF8}"/>
                  </a:ext>
                </a:extLst>
              </p:cNvPr>
              <p:cNvSpPr txBox="1"/>
              <p:nvPr/>
            </p:nvSpPr>
            <p:spPr bwMode="auto">
              <a:xfrm>
                <a:off x="2787650" y="5402263"/>
                <a:ext cx="2771775" cy="873125"/>
              </a:xfrm>
              <a:prstGeom prst="rect">
                <a:avLst/>
              </a:prstGeom>
              <a:noFill/>
              <a:ln w="9525">
                <a:solidFill>
                  <a:srgbClr val="0000FF"/>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m:t>
                          </m:r>
                        </m:sub>
                      </m:sSub>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𝑇</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m:t>
                          </m:r>
                        </m:e>
                      </m:func>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en-US" altLang="zh-CN" b="0" i="1" smtClean="0">
                                  <a:solidFill>
                                    <a:srgbClr val="000000"/>
                                  </a:solidFill>
                                  <a:latin typeface="Cambria Math" panose="02040503050406030204" pitchFamily="18" charset="0"/>
                                </a:rPr>
                                <m:t>𝑐</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en-US" altLang="zh-CN" b="0" i="1" smtClean="0">
                                  <a:solidFill>
                                    <a:srgbClr val="000000"/>
                                  </a:solidFill>
                                  <a:latin typeface="Cambria Math" panose="02040503050406030204" pitchFamily="18" charset="0"/>
                                </a:rPr>
                                <m:t>𝐷</m:t>
                              </m:r>
                            </m:sub>
                          </m:sSub>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1" name="Object 3">
                <a:extLst>
                  <a:ext uri="{FF2B5EF4-FFF2-40B4-BE49-F238E27FC236}">
                    <a16:creationId xmlns:a16="http://schemas.microsoft.com/office/drawing/2014/main" id="{9E4854A2-1C78-4F76-A8B7-306FE9761BF8}"/>
                  </a:ext>
                </a:extLst>
              </p:cNvPr>
              <p:cNvSpPr txBox="1">
                <a:spLocks noRot="1" noChangeAspect="1" noMove="1" noResize="1" noEditPoints="1" noAdjustHandles="1" noChangeArrowheads="1" noChangeShapeType="1" noTextEdit="1"/>
              </p:cNvSpPr>
              <p:nvPr/>
            </p:nvSpPr>
            <p:spPr bwMode="auto">
              <a:xfrm>
                <a:off x="2787650" y="5402263"/>
                <a:ext cx="2771775" cy="873125"/>
              </a:xfrm>
              <a:prstGeom prst="rect">
                <a:avLst/>
              </a:prstGeom>
              <a:blipFill>
                <a:blip r:embed="rId10"/>
                <a:stretch>
                  <a:fillRect/>
                </a:stretch>
              </a:blipFill>
              <a:ln w="9525">
                <a:solidFill>
                  <a:srgbClr val="0000FF"/>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12">
                <a:extLst>
                  <a:ext uri="{FF2B5EF4-FFF2-40B4-BE49-F238E27FC236}">
                    <a16:creationId xmlns:a16="http://schemas.microsoft.com/office/drawing/2014/main" id="{AE0EF6F2-BC18-45B7-886B-B9877E2DC102}"/>
                  </a:ext>
                </a:extLst>
              </p:cNvPr>
              <p:cNvSpPr txBox="1"/>
              <p:nvPr/>
            </p:nvSpPr>
            <p:spPr bwMode="auto">
              <a:xfrm>
                <a:off x="4572000" y="3749219"/>
                <a:ext cx="4085708" cy="1245616"/>
              </a:xfrm>
              <a:prstGeom prst="rect">
                <a:avLst/>
              </a:prstGeom>
              <a:noFill/>
              <a:ln>
                <a:solidFill>
                  <a:srgbClr val="0000FF"/>
                </a:solid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𝑛</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𝐶</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𝐶</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en-US" altLang="zh-CN" i="1">
                                          <a:solidFill>
                                            <a:srgbClr val="000000"/>
                                          </a:solidFill>
                                          <a:latin typeface="Cambria Math" panose="02040503050406030204" pitchFamily="18" charset="0"/>
                                        </a:rPr>
                                        <m:t>𝑖</m:t>
                                      </m:r>
                                    </m:sub>
                                  </m:sSub>
                                </m:num>
                                <m:den>
                                  <m:r>
                                    <a:rPr lang="zh-CN" altLang="en-US" i="1">
                                      <a:solidFill>
                                        <a:srgbClr val="000000"/>
                                      </a:solidFill>
                                      <a:latin typeface="Cambria Math" panose="02040503050406030204" pitchFamily="18" charset="0"/>
                                    </a:rPr>
                                    <m:t>𝑘𝑇</m:t>
                                  </m:r>
                                </m:den>
                              </m:f>
                            </m:e>
                          </m:d>
                        </m:e>
                      </m:func>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𝑛</m:t>
                      </m:r>
                      <m:r>
                        <a:rPr lang="en-US" altLang="zh-CN" b="0" i="1" baseline="-25000" smtClean="0">
                          <a:solidFill>
                            <a:srgbClr val="000000"/>
                          </a:solidFill>
                          <a:latin typeface="Cambria Math" panose="02040503050406030204" pitchFamily="18" charset="0"/>
                        </a:rPr>
                        <m:t>𝑖</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exp</m:t>
                          </m:r>
                        </m:fName>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en-US" altLang="zh-CN" i="1">
                                          <a:solidFill>
                                            <a:srgbClr val="000000"/>
                                          </a:solidFill>
                                          <a:latin typeface="Cambria Math" panose="02040503050406030204" pitchFamily="18" charset="0"/>
                                        </a:rPr>
                                        <m:t>𝑖</m:t>
                                      </m:r>
                                    </m:sub>
                                  </m:sSub>
                                </m:num>
                                <m:den>
                                  <m:r>
                                    <a:rPr lang="zh-CN" altLang="en-US" i="1">
                                      <a:solidFill>
                                        <a:srgbClr val="000000"/>
                                      </a:solidFill>
                                      <a:latin typeface="Cambria Math" panose="02040503050406030204" pitchFamily="18" charset="0"/>
                                    </a:rPr>
                                    <m:t>𝑘𝑇</m:t>
                                  </m:r>
                                </m:den>
                              </m:f>
                            </m:e>
                          </m:d>
                        </m:e>
                      </m:func>
                    </m:oMath>
                  </m:oMathPara>
                </a14:m>
                <a:endParaRPr lang="zh-CN" altLang="en-US" dirty="0"/>
              </a:p>
            </p:txBody>
          </p:sp>
        </mc:Choice>
        <mc:Fallback xmlns="">
          <p:sp>
            <p:nvSpPr>
              <p:cNvPr id="14" name="Object 12">
                <a:extLst>
                  <a:ext uri="{FF2B5EF4-FFF2-40B4-BE49-F238E27FC236}">
                    <a16:creationId xmlns:a16="http://schemas.microsoft.com/office/drawing/2014/main" id="{AE0EF6F2-BC18-45B7-886B-B9877E2DC102}"/>
                  </a:ext>
                </a:extLst>
              </p:cNvPr>
              <p:cNvSpPr txBox="1">
                <a:spLocks noRot="1" noChangeAspect="1" noMove="1" noResize="1" noEditPoints="1" noAdjustHandles="1" noChangeArrowheads="1" noChangeShapeType="1" noTextEdit="1"/>
              </p:cNvSpPr>
              <p:nvPr/>
            </p:nvSpPr>
            <p:spPr bwMode="auto">
              <a:xfrm>
                <a:off x="4572000" y="3749219"/>
                <a:ext cx="4085708" cy="1245616"/>
              </a:xfrm>
              <a:prstGeom prst="rect">
                <a:avLst/>
              </a:prstGeom>
              <a:blipFill>
                <a:blip r:embed="rId11"/>
                <a:stretch>
                  <a:fillRect/>
                </a:stretch>
              </a:blipFill>
              <a:ln>
                <a:solidFill>
                  <a:srgbClr val="0000FF"/>
                </a:solid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12">
                <a:extLst>
                  <a:ext uri="{FF2B5EF4-FFF2-40B4-BE49-F238E27FC236}">
                    <a16:creationId xmlns:a16="http://schemas.microsoft.com/office/drawing/2014/main" id="{1FA2E3CF-25C9-4CC7-A92B-876315DBD084}"/>
                  </a:ext>
                </a:extLst>
              </p:cNvPr>
              <p:cNvSpPr txBox="1"/>
              <p:nvPr/>
            </p:nvSpPr>
            <p:spPr bwMode="auto">
              <a:xfrm>
                <a:off x="965720" y="4372027"/>
                <a:ext cx="3287712" cy="7651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𝑛</m:t>
                      </m:r>
                      <m:r>
                        <a:rPr lang="en-US" altLang="zh-CN" b="0" i="1" baseline="-25000" smtClean="0">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𝐶</m:t>
                          </m:r>
                        </m:sub>
                      </m:sSub>
                      <m:func>
                        <m:funcPr>
                          <m:ctrlPr>
                            <a:rPr lang="zh-CN" altLang="en-US" i="1" smtClean="0">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𝐶</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𝑖</m:t>
                                      </m:r>
                                    </m:sub>
                                  </m:sSub>
                                </m:num>
                                <m:den>
                                  <m:r>
                                    <a:rPr lang="zh-CN" altLang="en-US" i="1">
                                      <a:solidFill>
                                        <a:srgbClr val="000000"/>
                                      </a:solidFill>
                                      <a:latin typeface="Cambria Math" panose="02040503050406030204" pitchFamily="18" charset="0"/>
                                    </a:rPr>
                                    <m:t>𝑘𝑇</m:t>
                                  </m:r>
                                </m:den>
                              </m:f>
                            </m:e>
                          </m:d>
                        </m:e>
                      </m:func>
                    </m:oMath>
                  </m:oMathPara>
                </a14:m>
                <a:endParaRPr lang="zh-CN" altLang="en-US" dirty="0"/>
              </a:p>
            </p:txBody>
          </p:sp>
        </mc:Choice>
        <mc:Fallback xmlns="">
          <p:sp>
            <p:nvSpPr>
              <p:cNvPr id="15" name="Object 12">
                <a:extLst>
                  <a:ext uri="{FF2B5EF4-FFF2-40B4-BE49-F238E27FC236}">
                    <a16:creationId xmlns:a16="http://schemas.microsoft.com/office/drawing/2014/main" id="{1FA2E3CF-25C9-4CC7-A92B-876315DBD084}"/>
                  </a:ext>
                </a:extLst>
              </p:cNvPr>
              <p:cNvSpPr txBox="1">
                <a:spLocks noRot="1" noChangeAspect="1" noMove="1" noResize="1" noEditPoints="1" noAdjustHandles="1" noChangeArrowheads="1" noChangeShapeType="1" noTextEdit="1"/>
              </p:cNvSpPr>
              <p:nvPr/>
            </p:nvSpPr>
            <p:spPr bwMode="auto">
              <a:xfrm>
                <a:off x="965720" y="4372027"/>
                <a:ext cx="3287712" cy="765175"/>
              </a:xfrm>
              <a:prstGeom prst="rect">
                <a:avLst/>
              </a:prstGeom>
              <a:blipFill>
                <a:blip r:embed="rId12"/>
                <a:stretch>
                  <a:fillRect/>
                </a:stretch>
              </a:blipFill>
              <a:ln>
                <a:noFill/>
              </a:ln>
              <a:extLst/>
            </p:spPr>
            <p:txBody>
              <a:bodyPr/>
              <a:lstStyle/>
              <a:p>
                <a:r>
                  <a:rPr lang="zh-CN" altLang="en-US">
                    <a:noFill/>
                  </a:rPr>
                  <a:t> </a:t>
                </a:r>
              </a:p>
            </p:txBody>
          </p:sp>
        </mc:Fallback>
      </mc:AlternateContent>
    </p:spTree>
    <p:extLst>
      <p:ext uri="{BB962C8B-B14F-4D97-AF65-F5344CB8AC3E}">
        <p14:creationId xmlns:p14="http://schemas.microsoft.com/office/powerpoint/2010/main" val="149320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12">
            <a:extLst>
              <a:ext uri="{FF2B5EF4-FFF2-40B4-BE49-F238E27FC236}">
                <a16:creationId xmlns:a16="http://schemas.microsoft.com/office/drawing/2014/main" id="{B8D66F76-0F87-4BBD-8B15-062780C60530}"/>
              </a:ext>
            </a:extLst>
          </p:cNvPr>
          <p:cNvGraphicFramePr>
            <a:graphicFrameLocks noChangeAspect="1"/>
          </p:cNvGraphicFramePr>
          <p:nvPr/>
        </p:nvGraphicFramePr>
        <p:xfrm>
          <a:off x="2509838" y="2216150"/>
          <a:ext cx="896937" cy="428625"/>
        </p:xfrm>
        <a:graphic>
          <a:graphicData uri="http://schemas.openxmlformats.org/presentationml/2006/ole">
            <mc:AlternateContent xmlns:mc="http://schemas.openxmlformats.org/markup-compatibility/2006">
              <mc:Choice xmlns:v="urn:schemas-microsoft-com:vml" Requires="v">
                <p:oleObj spid="_x0000_s205926" name="Equation" r:id="rId3" imgW="482391" imgH="228501" progId="Equation.DSMT4">
                  <p:embed/>
                </p:oleObj>
              </mc:Choice>
              <mc:Fallback>
                <p:oleObj name="Equation" r:id="rId3" imgW="482391" imgH="228501" progId="Equation.DSMT4">
                  <p:embed/>
                  <p:pic>
                    <p:nvPicPr>
                      <p:cNvPr id="49154" name="Object 12">
                        <a:extLst>
                          <a:ext uri="{FF2B5EF4-FFF2-40B4-BE49-F238E27FC236}">
                            <a16:creationId xmlns:a16="http://schemas.microsoft.com/office/drawing/2014/main" id="{B8D66F76-0F87-4BBD-8B15-062780C60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838" y="2216150"/>
                        <a:ext cx="896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5" name="Object 11">
            <a:extLst>
              <a:ext uri="{FF2B5EF4-FFF2-40B4-BE49-F238E27FC236}">
                <a16:creationId xmlns:a16="http://schemas.microsoft.com/office/drawing/2014/main" id="{5EA2DBDB-99F5-4008-B7E2-71EC4FBB88A5}"/>
              </a:ext>
            </a:extLst>
          </p:cNvPr>
          <p:cNvGraphicFramePr>
            <a:graphicFrameLocks noChangeAspect="1"/>
          </p:cNvGraphicFramePr>
          <p:nvPr/>
        </p:nvGraphicFramePr>
        <p:xfrm>
          <a:off x="6015038" y="2043113"/>
          <a:ext cx="1377950" cy="774700"/>
        </p:xfrm>
        <a:graphic>
          <a:graphicData uri="http://schemas.openxmlformats.org/presentationml/2006/ole">
            <mc:AlternateContent xmlns:mc="http://schemas.openxmlformats.org/markup-compatibility/2006">
              <mc:Choice xmlns:v="urn:schemas-microsoft-com:vml" Requires="v">
                <p:oleObj spid="_x0000_s205927" name="Equation" r:id="rId5" imgW="812447" imgH="457002" progId="Equation.DSMT4">
                  <p:embed/>
                </p:oleObj>
              </mc:Choice>
              <mc:Fallback>
                <p:oleObj name="Equation" r:id="rId5" imgW="812447" imgH="457002" progId="Equation.DSMT4">
                  <p:embed/>
                  <p:pic>
                    <p:nvPicPr>
                      <p:cNvPr id="49155" name="Object 11">
                        <a:extLst>
                          <a:ext uri="{FF2B5EF4-FFF2-40B4-BE49-F238E27FC236}">
                            <a16:creationId xmlns:a16="http://schemas.microsoft.com/office/drawing/2014/main" id="{5EA2DBDB-99F5-4008-B7E2-71EC4FBB8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5038" y="2043113"/>
                        <a:ext cx="1377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6" name="Object 10">
            <a:extLst>
              <a:ext uri="{FF2B5EF4-FFF2-40B4-BE49-F238E27FC236}">
                <a16:creationId xmlns:a16="http://schemas.microsoft.com/office/drawing/2014/main" id="{1CE3EF06-96C3-438A-BF81-0D89B2E74F5F}"/>
              </a:ext>
            </a:extLst>
          </p:cNvPr>
          <p:cNvGraphicFramePr>
            <a:graphicFrameLocks noChangeAspect="1"/>
          </p:cNvGraphicFramePr>
          <p:nvPr>
            <p:extLst>
              <p:ext uri="{D42A27DB-BD31-4B8C-83A1-F6EECF244321}">
                <p14:modId xmlns:p14="http://schemas.microsoft.com/office/powerpoint/2010/main" val="1094353676"/>
              </p:ext>
            </p:extLst>
          </p:nvPr>
        </p:nvGraphicFramePr>
        <p:xfrm>
          <a:off x="4269235" y="4406900"/>
          <a:ext cx="1943100" cy="692518"/>
        </p:xfrm>
        <a:graphic>
          <a:graphicData uri="http://schemas.openxmlformats.org/presentationml/2006/ole">
            <mc:AlternateContent xmlns:mc="http://schemas.openxmlformats.org/markup-compatibility/2006">
              <mc:Choice xmlns:v="urn:schemas-microsoft-com:vml" Requires="v">
                <p:oleObj spid="_x0000_s205928" name="Equation" r:id="rId7" imgW="1206500" imgH="431800" progId="Equation.DSMT4">
                  <p:embed/>
                </p:oleObj>
              </mc:Choice>
              <mc:Fallback>
                <p:oleObj name="Equation" r:id="rId7" imgW="1206500" imgH="431800" progId="Equation.DSMT4">
                  <p:embed/>
                  <p:pic>
                    <p:nvPicPr>
                      <p:cNvPr id="49156" name="Object 10">
                        <a:extLst>
                          <a:ext uri="{FF2B5EF4-FFF2-40B4-BE49-F238E27FC236}">
                            <a16:creationId xmlns:a16="http://schemas.microsoft.com/office/drawing/2014/main" id="{1CE3EF06-96C3-438A-BF81-0D89B2E74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9235" y="4406900"/>
                        <a:ext cx="1943100" cy="692518"/>
                      </a:xfrm>
                      <a:prstGeom prst="rect">
                        <a:avLst/>
                      </a:prstGeom>
                      <a:noFill/>
                      <a:ln>
                        <a:noFill/>
                      </a:ln>
                    </p:spPr>
                  </p:pic>
                </p:oleObj>
              </mc:Fallback>
            </mc:AlternateContent>
          </a:graphicData>
        </a:graphic>
      </p:graphicFrame>
      <p:sp>
        <p:nvSpPr>
          <p:cNvPr id="49157" name="Rectangle 13">
            <a:extLst>
              <a:ext uri="{FF2B5EF4-FFF2-40B4-BE49-F238E27FC236}">
                <a16:creationId xmlns:a16="http://schemas.microsoft.com/office/drawing/2014/main" id="{B9814ADE-F98B-4F7D-88AE-2D78227865E6}"/>
              </a:ext>
            </a:extLst>
          </p:cNvPr>
          <p:cNvSpPr>
            <a:spLocks noChangeArrowheads="1"/>
          </p:cNvSpPr>
          <p:nvPr/>
        </p:nvSpPr>
        <p:spPr bwMode="auto">
          <a:xfrm>
            <a:off x="234950" y="601663"/>
            <a:ext cx="71628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en-US" altLang="zh-CN" sz="2400">
                <a:solidFill>
                  <a:schemeClr val="tx1"/>
                </a:solidFill>
              </a:rPr>
              <a:t>2. P</a:t>
            </a:r>
            <a:r>
              <a:rPr lang="zh-CN" altLang="en-US" sz="2400">
                <a:solidFill>
                  <a:schemeClr val="tx1"/>
                </a:solidFill>
              </a:rPr>
              <a:t>型半导体</a:t>
            </a:r>
          </a:p>
          <a:p>
            <a:pPr>
              <a:lnSpc>
                <a:spcPct val="130000"/>
              </a:lnSpc>
              <a:spcBef>
                <a:spcPct val="0"/>
              </a:spcBef>
              <a:buClrTx/>
              <a:buFontTx/>
              <a:buNone/>
            </a:pPr>
            <a:r>
              <a:rPr lang="zh-CN" altLang="en-US" sz="2400">
                <a:solidFill>
                  <a:schemeClr val="tx1"/>
                </a:solidFill>
              </a:rPr>
              <a:t>类似的，杂质饱和电离状态，价带空穴浓度等于受主浓度</a:t>
            </a:r>
          </a:p>
        </p:txBody>
      </p:sp>
      <p:sp>
        <p:nvSpPr>
          <p:cNvPr id="49158" name="Rectangle 14">
            <a:extLst>
              <a:ext uri="{FF2B5EF4-FFF2-40B4-BE49-F238E27FC236}">
                <a16:creationId xmlns:a16="http://schemas.microsoft.com/office/drawing/2014/main" id="{10C40F30-DD3A-4777-BBCD-9E6CA0FD8BD3}"/>
              </a:ext>
            </a:extLst>
          </p:cNvPr>
          <p:cNvSpPr>
            <a:spLocks noChangeArrowheads="1"/>
          </p:cNvSpPr>
          <p:nvPr/>
        </p:nvSpPr>
        <p:spPr bwMode="auto">
          <a:xfrm>
            <a:off x="615950" y="2217738"/>
            <a:ext cx="1828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en-US" altLang="zh-CN" sz="2400">
                <a:solidFill>
                  <a:schemeClr val="tx1"/>
                </a:solidFill>
              </a:rPr>
              <a:t> </a:t>
            </a:r>
            <a:r>
              <a:rPr lang="zh-CN" altLang="en-US" sz="2400">
                <a:solidFill>
                  <a:schemeClr val="tx1"/>
                </a:solidFill>
              </a:rPr>
              <a:t>多子空穴</a:t>
            </a:r>
          </a:p>
        </p:txBody>
      </p:sp>
      <p:sp>
        <p:nvSpPr>
          <p:cNvPr id="49159" name="Rectangle 15">
            <a:extLst>
              <a:ext uri="{FF2B5EF4-FFF2-40B4-BE49-F238E27FC236}">
                <a16:creationId xmlns:a16="http://schemas.microsoft.com/office/drawing/2014/main" id="{702A9FF3-AC50-4DC4-AE86-26B022B12642}"/>
              </a:ext>
            </a:extLst>
          </p:cNvPr>
          <p:cNvSpPr>
            <a:spLocks noChangeArrowheads="1"/>
          </p:cNvSpPr>
          <p:nvPr/>
        </p:nvSpPr>
        <p:spPr bwMode="auto">
          <a:xfrm>
            <a:off x="4273550" y="2217738"/>
            <a:ext cx="1752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zh-CN" altLang="en-US" sz="2400">
                <a:solidFill>
                  <a:schemeClr val="tx1"/>
                </a:solidFill>
              </a:rPr>
              <a:t>少子电子</a:t>
            </a:r>
          </a:p>
        </p:txBody>
      </p:sp>
      <p:sp>
        <p:nvSpPr>
          <p:cNvPr id="49160" name="Rectangle 16">
            <a:extLst>
              <a:ext uri="{FF2B5EF4-FFF2-40B4-BE49-F238E27FC236}">
                <a16:creationId xmlns:a16="http://schemas.microsoft.com/office/drawing/2014/main" id="{A1A16A31-A628-4CF2-A4CF-567C41A77A5B}"/>
              </a:ext>
            </a:extLst>
          </p:cNvPr>
          <p:cNvSpPr>
            <a:spLocks noChangeArrowheads="1"/>
          </p:cNvSpPr>
          <p:nvPr/>
        </p:nvSpPr>
        <p:spPr bwMode="auto">
          <a:xfrm>
            <a:off x="1789319" y="3864393"/>
            <a:ext cx="2286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30000"/>
              </a:lnSpc>
              <a:spcBef>
                <a:spcPct val="0"/>
              </a:spcBef>
              <a:buClrTx/>
              <a:buFontTx/>
              <a:buNone/>
            </a:pPr>
            <a:r>
              <a:rPr lang="zh-CN" altLang="en-US" sz="2400" dirty="0">
                <a:solidFill>
                  <a:schemeClr val="accent2"/>
                </a:solidFill>
              </a:rPr>
              <a:t>费米能级：</a:t>
            </a:r>
          </a:p>
        </p:txBody>
      </p:sp>
      <mc:AlternateContent xmlns:mc="http://schemas.openxmlformats.org/markup-compatibility/2006" xmlns:a14="http://schemas.microsoft.com/office/drawing/2010/main">
        <mc:Choice Requires="a14">
          <p:sp>
            <p:nvSpPr>
              <p:cNvPr id="49161" name="Object 5">
                <a:extLst>
                  <a:ext uri="{FF2B5EF4-FFF2-40B4-BE49-F238E27FC236}">
                    <a16:creationId xmlns:a16="http://schemas.microsoft.com/office/drawing/2014/main" id="{67C0D753-2E00-47E7-A27C-33F631111A32}"/>
                  </a:ext>
                </a:extLst>
              </p:cNvPr>
              <p:cNvSpPr txBox="1"/>
              <p:nvPr/>
            </p:nvSpPr>
            <p:spPr bwMode="auto">
              <a:xfrm>
                <a:off x="2959100" y="3006725"/>
                <a:ext cx="2968625" cy="8953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𝑣</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en-US" altLang="zh-CN" b="0"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𝑣</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49161" name="Object 5">
                <a:extLst>
                  <a:ext uri="{FF2B5EF4-FFF2-40B4-BE49-F238E27FC236}">
                    <a16:creationId xmlns:a16="http://schemas.microsoft.com/office/drawing/2014/main" id="{67C0D753-2E00-47E7-A27C-33F631111A32}"/>
                  </a:ext>
                </a:extLst>
              </p:cNvPr>
              <p:cNvSpPr txBox="1">
                <a:spLocks noRot="1" noChangeAspect="1" noMove="1" noResize="1" noEditPoints="1" noAdjustHandles="1" noChangeArrowheads="1" noChangeShapeType="1" noTextEdit="1"/>
              </p:cNvSpPr>
              <p:nvPr/>
            </p:nvSpPr>
            <p:spPr bwMode="auto">
              <a:xfrm>
                <a:off x="2959100" y="3006725"/>
                <a:ext cx="2968625" cy="895350"/>
              </a:xfrm>
              <a:prstGeom prst="rect">
                <a:avLst/>
              </a:prstGeom>
              <a:blipFill>
                <a:blip r:embed="rId9"/>
                <a:stretch>
                  <a:fillRect/>
                </a:stretch>
              </a:blipFill>
              <a:ln>
                <a:noFill/>
              </a:ln>
              <a:extLst/>
            </p:spPr>
            <p:txBody>
              <a:bodyPr/>
              <a:lstStyle/>
              <a:p>
                <a:r>
                  <a:rPr lang="zh-CN" altLang="en-US">
                    <a:noFill/>
                  </a:rPr>
                  <a:t> </a:t>
                </a:r>
              </a:p>
            </p:txBody>
          </p:sp>
        </mc:Fallback>
      </mc:AlternateContent>
      <p:sp>
        <p:nvSpPr>
          <p:cNvPr id="49162" name="Text Box 7">
            <a:extLst>
              <a:ext uri="{FF2B5EF4-FFF2-40B4-BE49-F238E27FC236}">
                <a16:creationId xmlns:a16="http://schemas.microsoft.com/office/drawing/2014/main" id="{FD5D2346-0A20-4D63-85C8-F8651D4F446F}"/>
              </a:ext>
            </a:extLst>
          </p:cNvPr>
          <p:cNvSpPr txBox="1">
            <a:spLocks noChangeArrowheads="1"/>
          </p:cNvSpPr>
          <p:nvPr/>
        </p:nvSpPr>
        <p:spPr bwMode="auto">
          <a:xfrm>
            <a:off x="395288" y="5330825"/>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accent2"/>
                </a:solidFill>
                <a:sym typeface="Times New Roman" panose="02020603050405020304" pitchFamily="18" charset="0"/>
              </a:rPr>
              <a:t>少子浓度随温度变化的特点：多子浓度在饱和区温度范围内基本不变，而少子浓度随温度升高而迅速增大。</a:t>
            </a:r>
          </a:p>
        </p:txBody>
      </p:sp>
      <mc:AlternateContent xmlns:mc="http://schemas.openxmlformats.org/markup-compatibility/2006" xmlns:a14="http://schemas.microsoft.com/office/drawing/2010/main">
        <mc:Choice Requires="a14">
          <p:sp>
            <p:nvSpPr>
              <p:cNvPr id="13" name="Object 10">
                <a:extLst>
                  <a:ext uri="{FF2B5EF4-FFF2-40B4-BE49-F238E27FC236}">
                    <a16:creationId xmlns:a16="http://schemas.microsoft.com/office/drawing/2014/main" id="{934B9BC9-8B6D-442E-9966-CCBF85044EBB}"/>
                  </a:ext>
                </a:extLst>
              </p:cNvPr>
              <p:cNvSpPr txBox="1"/>
              <p:nvPr/>
            </p:nvSpPr>
            <p:spPr bwMode="auto">
              <a:xfrm>
                <a:off x="4102100" y="3646488"/>
                <a:ext cx="2133600" cy="7604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en-US" altLang="zh-CN" b="0" i="1" smtClean="0">
                              <a:solidFill>
                                <a:srgbClr val="000000"/>
                              </a:solidFill>
                              <a:latin typeface="Cambria Math" panose="02040503050406030204" pitchFamily="18" charset="0"/>
                            </a:rPr>
                            <m:t>𝑣</m:t>
                          </m:r>
                        </m:sub>
                      </m:sSub>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𝐴</m:t>
                                  </m:r>
                                </m:sub>
                              </m:sSub>
                            </m:num>
                            <m:den>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𝑁</m:t>
                                  </m:r>
                                </m:e>
                                <m:sub>
                                  <m:r>
                                    <a:rPr lang="en-US" altLang="zh-CN" b="0" i="1" smtClean="0">
                                      <a:solidFill>
                                        <a:srgbClr val="000000"/>
                                      </a:solidFill>
                                      <a:latin typeface="Cambria Math" panose="02040503050406030204" pitchFamily="18" charset="0"/>
                                    </a:rPr>
                                    <m:t>𝐷</m:t>
                                  </m:r>
                                </m:sub>
                              </m:sSub>
                            </m:den>
                          </m:f>
                        </m:e>
                      </m:func>
                    </m:oMath>
                  </m:oMathPara>
                </a14:m>
                <a:endParaRPr lang="zh-CN" altLang="en-US" dirty="0"/>
              </a:p>
            </p:txBody>
          </p:sp>
        </mc:Choice>
        <mc:Fallback xmlns="">
          <p:sp>
            <p:nvSpPr>
              <p:cNvPr id="13" name="Object 10">
                <a:extLst>
                  <a:ext uri="{FF2B5EF4-FFF2-40B4-BE49-F238E27FC236}">
                    <a16:creationId xmlns:a16="http://schemas.microsoft.com/office/drawing/2014/main" id="{934B9BC9-8B6D-442E-9966-CCBF85044EBB}"/>
                  </a:ext>
                </a:extLst>
              </p:cNvPr>
              <p:cNvSpPr txBox="1">
                <a:spLocks noRot="1" noChangeAspect="1" noMove="1" noResize="1" noEditPoints="1" noAdjustHandles="1" noChangeArrowheads="1" noChangeShapeType="1" noTextEdit="1"/>
              </p:cNvSpPr>
              <p:nvPr/>
            </p:nvSpPr>
            <p:spPr bwMode="auto">
              <a:xfrm>
                <a:off x="4102100" y="3646488"/>
                <a:ext cx="2133600" cy="760412"/>
              </a:xfrm>
              <a:prstGeom prst="rect">
                <a:avLst/>
              </a:prstGeom>
              <a:blipFill>
                <a:blip r:embed="rId10"/>
                <a:stretch>
                  <a:fillRect/>
                </a:stretch>
              </a:blipFill>
              <a:ln>
                <a:noFill/>
              </a:ln>
              <a:extLst/>
            </p:spPr>
            <p:txBody>
              <a:bodyPr/>
              <a:lstStyle/>
              <a:p>
                <a:r>
                  <a:rPr lang="zh-CN" altLang="en-US">
                    <a:noFill/>
                  </a:rPr>
                  <a:t> </a:t>
                </a:r>
              </a:p>
            </p:txBody>
          </p:sp>
        </mc:Fallback>
      </mc:AlternateContent>
    </p:spTree>
    <p:extLst>
      <p:ext uri="{BB962C8B-B14F-4D97-AF65-F5344CB8AC3E}">
        <p14:creationId xmlns:p14="http://schemas.microsoft.com/office/powerpoint/2010/main" val="1297802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4">
            <a:extLst>
              <a:ext uri="{FF2B5EF4-FFF2-40B4-BE49-F238E27FC236}">
                <a16:creationId xmlns:a16="http://schemas.microsoft.com/office/drawing/2014/main" id="{ACEB2FEB-50A8-4EB6-9C27-9A9E0F5894C2}"/>
              </a:ext>
            </a:extLst>
          </p:cNvPr>
          <p:cNvGraphicFramePr>
            <a:graphicFrameLocks noChangeAspect="1"/>
          </p:cNvGraphicFramePr>
          <p:nvPr/>
        </p:nvGraphicFramePr>
        <p:xfrm>
          <a:off x="527050" y="2565400"/>
          <a:ext cx="3830638" cy="2873375"/>
        </p:xfrm>
        <a:graphic>
          <a:graphicData uri="http://schemas.openxmlformats.org/presentationml/2006/ole">
            <mc:AlternateContent xmlns:mc="http://schemas.openxmlformats.org/markup-compatibility/2006">
              <mc:Choice xmlns:v="urn:schemas-microsoft-com:vml" Requires="v">
                <p:oleObj spid="_x0000_s206878" name="Equation" r:id="rId3" imgW="1819214" imgH="1590570" progId="Equation.DSMT4">
                  <p:embed/>
                </p:oleObj>
              </mc:Choice>
              <mc:Fallback>
                <p:oleObj name="Equation" r:id="rId3" imgW="1819214" imgH="1590570" progId="Equation.DSMT4">
                  <p:embed/>
                  <p:pic>
                    <p:nvPicPr>
                      <p:cNvPr id="50178" name="Object 4">
                        <a:extLst>
                          <a:ext uri="{FF2B5EF4-FFF2-40B4-BE49-F238E27FC236}">
                            <a16:creationId xmlns:a16="http://schemas.microsoft.com/office/drawing/2014/main" id="{ACEB2FEB-50A8-4EB6-9C27-9A9E0F589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 y="2565400"/>
                        <a:ext cx="3830638"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Text Box 3">
            <a:extLst>
              <a:ext uri="{FF2B5EF4-FFF2-40B4-BE49-F238E27FC236}">
                <a16:creationId xmlns:a16="http://schemas.microsoft.com/office/drawing/2014/main" id="{B7A58789-1DBC-4AF6-9F42-0D4686790331}"/>
              </a:ext>
            </a:extLst>
          </p:cNvPr>
          <p:cNvSpPr txBox="1">
            <a:spLocks noChangeArrowheads="1"/>
          </p:cNvSpPr>
          <p:nvPr/>
        </p:nvSpPr>
        <p:spPr bwMode="auto">
          <a:xfrm>
            <a:off x="395288" y="1406525"/>
            <a:ext cx="792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当杂质浓度一定，虽温度升高，载流子从以杂质电离为主来源过渡到以本征激发为主来源的过程。</a:t>
            </a:r>
          </a:p>
        </p:txBody>
      </p:sp>
      <p:sp>
        <p:nvSpPr>
          <p:cNvPr id="50180" name="Text Box 2">
            <a:extLst>
              <a:ext uri="{FF2B5EF4-FFF2-40B4-BE49-F238E27FC236}">
                <a16:creationId xmlns:a16="http://schemas.microsoft.com/office/drawing/2014/main" id="{C6DD8776-3A81-4C1E-8A5D-F98AC6981B56}"/>
              </a:ext>
            </a:extLst>
          </p:cNvPr>
          <p:cNvSpPr txBox="1">
            <a:spLocks noChangeArrowheads="1"/>
          </p:cNvSpPr>
          <p:nvPr/>
        </p:nvSpPr>
        <p:spPr bwMode="auto">
          <a:xfrm>
            <a:off x="512763" y="249238"/>
            <a:ext cx="7924800" cy="830262"/>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某种杂质半导体的载流子浓度和费米能级由温度和杂质浓度所决定。</a:t>
            </a:r>
          </a:p>
        </p:txBody>
      </p:sp>
      <p:pic>
        <p:nvPicPr>
          <p:cNvPr id="50181" name="Picture 7" descr="高温泵正激发">
            <a:extLst>
              <a:ext uri="{FF2B5EF4-FFF2-40B4-BE49-F238E27FC236}">
                <a16:creationId xmlns:a16="http://schemas.microsoft.com/office/drawing/2014/main" id="{252CD926-15DF-4E3A-82F3-C82F686507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2565400"/>
            <a:ext cx="418465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6584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a:extLst>
              <a:ext uri="{FF2B5EF4-FFF2-40B4-BE49-F238E27FC236}">
                <a16:creationId xmlns:a16="http://schemas.microsoft.com/office/drawing/2014/main" id="{6DCD3876-4D56-42CE-8770-03F5B6520A2B}"/>
              </a:ext>
            </a:extLst>
          </p:cNvPr>
          <p:cNvSpPr txBox="1">
            <a:spLocks noChangeArrowheads="1"/>
          </p:cNvSpPr>
          <p:nvPr/>
        </p:nvSpPr>
        <p:spPr bwMode="auto">
          <a:xfrm>
            <a:off x="468313" y="2498725"/>
            <a:ext cx="3538537"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1</a:t>
            </a:r>
            <a:r>
              <a:rPr lang="zh-CN" altLang="en-US" sz="2400">
                <a:solidFill>
                  <a:schemeClr val="tx1"/>
                </a:solidFill>
                <a:sym typeface="Times New Roman" panose="02020603050405020304" pitchFamily="18" charset="0"/>
              </a:rPr>
              <a:t>）低温弱电离区：导带中电子主要从施主杂质电离产生，费米能级位于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D</a:t>
            </a:r>
            <a:r>
              <a:rPr lang="zh-CN" altLang="en-US" sz="2400">
                <a:solidFill>
                  <a:schemeClr val="tx1"/>
                </a:solidFill>
                <a:sym typeface="Times New Roman" panose="02020603050405020304" pitchFamily="18" charset="0"/>
              </a:rPr>
              <a:t>之上</a:t>
            </a:r>
          </a:p>
        </p:txBody>
      </p:sp>
      <p:sp>
        <p:nvSpPr>
          <p:cNvPr id="51203" name="Text Box 17">
            <a:extLst>
              <a:ext uri="{FF2B5EF4-FFF2-40B4-BE49-F238E27FC236}">
                <a16:creationId xmlns:a16="http://schemas.microsoft.com/office/drawing/2014/main" id="{80EF8E95-5A84-4C52-9D5E-BDB95614B733}"/>
              </a:ext>
            </a:extLst>
          </p:cNvPr>
          <p:cNvSpPr txBox="1">
            <a:spLocks noChangeArrowheads="1"/>
          </p:cNvSpPr>
          <p:nvPr/>
        </p:nvSpPr>
        <p:spPr bwMode="auto">
          <a:xfrm>
            <a:off x="441325" y="4351338"/>
            <a:ext cx="35337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2</a:t>
            </a:r>
            <a:r>
              <a:rPr lang="zh-CN" altLang="en-US" sz="2400">
                <a:solidFill>
                  <a:schemeClr val="tx1"/>
                </a:solidFill>
                <a:sym typeface="Times New Roman" panose="02020603050405020304" pitchFamily="18" charset="0"/>
              </a:rPr>
              <a:t>）中间电离区：温度升高，费米能级</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施主杂质</a:t>
            </a:r>
            <a:r>
              <a:rPr lang="en-US" altLang="zh-CN" sz="2400">
                <a:solidFill>
                  <a:schemeClr val="tx1"/>
                </a:solidFill>
                <a:sym typeface="Times New Roman" panose="02020603050405020304" pitchFamily="18" charset="0"/>
              </a:rPr>
              <a:t>1/3</a:t>
            </a:r>
            <a:r>
              <a:rPr lang="zh-CN" altLang="en-US" sz="2400">
                <a:solidFill>
                  <a:schemeClr val="tx1"/>
                </a:solidFill>
                <a:sym typeface="Times New Roman" panose="02020603050405020304" pitchFamily="18" charset="0"/>
              </a:rPr>
              <a:t>电离</a:t>
            </a:r>
            <a:r>
              <a:rPr lang="en-US" altLang="zh-CN" sz="2400">
                <a:solidFill>
                  <a:schemeClr val="tx1"/>
                </a:solidFill>
                <a:sym typeface="Times New Roman" panose="02020603050405020304" pitchFamily="18" charset="0"/>
              </a:rPr>
              <a:t>.</a:t>
            </a:r>
          </a:p>
        </p:txBody>
      </p:sp>
      <p:pic>
        <p:nvPicPr>
          <p:cNvPr id="51204" name="Picture 17">
            <a:extLst>
              <a:ext uri="{FF2B5EF4-FFF2-40B4-BE49-F238E27FC236}">
                <a16:creationId xmlns:a16="http://schemas.microsoft.com/office/drawing/2014/main" id="{7A1C4A40-9F77-4F1F-993D-81F399828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8" y="2039938"/>
            <a:ext cx="47244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4">
            <a:extLst>
              <a:ext uri="{FF2B5EF4-FFF2-40B4-BE49-F238E27FC236}">
                <a16:creationId xmlns:a16="http://schemas.microsoft.com/office/drawing/2014/main" id="{9803D864-3A8C-43B1-B021-30F46D3ED136}"/>
              </a:ext>
            </a:extLst>
          </p:cNvPr>
          <p:cNvSpPr>
            <a:spLocks noChangeArrowheads="1"/>
          </p:cNvSpPr>
          <p:nvPr/>
        </p:nvSpPr>
        <p:spPr bwMode="auto">
          <a:xfrm>
            <a:off x="250825" y="836613"/>
            <a:ext cx="827246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随温度升高，费米能级从位于杂质能级附近逐渐移到禁带中心位置。</a:t>
            </a:r>
          </a:p>
        </p:txBody>
      </p:sp>
    </p:spTree>
    <p:extLst>
      <p:ext uri="{BB962C8B-B14F-4D97-AF65-F5344CB8AC3E}">
        <p14:creationId xmlns:p14="http://schemas.microsoft.com/office/powerpoint/2010/main" val="2392532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5">
            <a:extLst>
              <a:ext uri="{FF2B5EF4-FFF2-40B4-BE49-F238E27FC236}">
                <a16:creationId xmlns:a16="http://schemas.microsoft.com/office/drawing/2014/main" id="{0BC383FE-27A0-4D8F-AF38-FF69C1FF352E}"/>
              </a:ext>
            </a:extLst>
          </p:cNvPr>
          <p:cNvSpPr txBox="1">
            <a:spLocks noChangeArrowheads="1"/>
          </p:cNvSpPr>
          <p:nvPr/>
        </p:nvSpPr>
        <p:spPr bwMode="auto">
          <a:xfrm>
            <a:off x="314325" y="1020763"/>
            <a:ext cx="3962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3</a:t>
            </a:r>
            <a:r>
              <a:rPr lang="zh-CN" altLang="en-US" sz="2400">
                <a:solidFill>
                  <a:schemeClr val="tx1"/>
                </a:solidFill>
                <a:sym typeface="Times New Roman" panose="02020603050405020304" pitchFamily="18" charset="0"/>
              </a:rPr>
              <a:t>）强电离区：温度继续升高，费米能级继续下移，当</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D</a:t>
            </a:r>
            <a:r>
              <a:rPr lang="zh-CN" altLang="en-US" sz="2400">
                <a:solidFill>
                  <a:schemeClr val="tx1"/>
                </a:solidFill>
                <a:sym typeface="Times New Roman" panose="02020603050405020304" pitchFamily="18" charset="0"/>
              </a:rPr>
              <a:t>位于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之下几个</a:t>
            </a:r>
            <a:r>
              <a:rPr lang="en-US" altLang="zh-CN" sz="2400">
                <a:solidFill>
                  <a:schemeClr val="tx1"/>
                </a:solidFill>
                <a:sym typeface="Times New Roman" panose="02020603050405020304" pitchFamily="18" charset="0"/>
              </a:rPr>
              <a:t>K</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T</a:t>
            </a:r>
            <a:r>
              <a:rPr lang="zh-CN" altLang="en-US" sz="2400">
                <a:solidFill>
                  <a:schemeClr val="tx1"/>
                </a:solidFill>
                <a:sym typeface="Times New Roman" panose="02020603050405020304" pitchFamily="18" charset="0"/>
              </a:rPr>
              <a:t>时，</a:t>
            </a:r>
            <a:r>
              <a:rPr lang="en-US" altLang="zh-CN" sz="2400" baseline="-25000">
                <a:solidFill>
                  <a:schemeClr val="tx1"/>
                </a:solidFill>
                <a:sym typeface="Times New Roman" panose="02020603050405020304" pitchFamily="18" charset="0"/>
              </a:rPr>
              <a:t>,</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施主杂质全部电离</a:t>
            </a:r>
            <a:r>
              <a:rPr lang="en-US" altLang="zh-CN" sz="2400">
                <a:solidFill>
                  <a:schemeClr val="tx1"/>
                </a:solidFill>
                <a:sym typeface="Times New Roman" panose="02020603050405020304" pitchFamily="18" charset="0"/>
              </a:rPr>
              <a:t>.</a:t>
            </a:r>
          </a:p>
        </p:txBody>
      </p:sp>
      <p:sp>
        <p:nvSpPr>
          <p:cNvPr id="52227" name="Text Box 36">
            <a:extLst>
              <a:ext uri="{FF2B5EF4-FFF2-40B4-BE49-F238E27FC236}">
                <a16:creationId xmlns:a16="http://schemas.microsoft.com/office/drawing/2014/main" id="{D6E2583C-9A7E-4761-AE9A-2AC022379514}"/>
              </a:ext>
            </a:extLst>
          </p:cNvPr>
          <p:cNvSpPr txBox="1">
            <a:spLocks noChangeArrowheads="1"/>
          </p:cNvSpPr>
          <p:nvPr/>
        </p:nvSpPr>
        <p:spPr bwMode="auto">
          <a:xfrm>
            <a:off x="306388" y="3141663"/>
            <a:ext cx="396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4</a:t>
            </a:r>
            <a:r>
              <a:rPr lang="zh-CN" altLang="en-US" sz="2400">
                <a:solidFill>
                  <a:schemeClr val="tx1"/>
                </a:solidFill>
                <a:sym typeface="Times New Roman" panose="02020603050405020304" pitchFamily="18" charset="0"/>
              </a:rPr>
              <a:t>）过渡区：温度继续升高，费米能级</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继续下移</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本征激发开始提供载流子</a:t>
            </a:r>
          </a:p>
        </p:txBody>
      </p:sp>
      <p:sp>
        <p:nvSpPr>
          <p:cNvPr id="52228" name="Text Box 38">
            <a:extLst>
              <a:ext uri="{FF2B5EF4-FFF2-40B4-BE49-F238E27FC236}">
                <a16:creationId xmlns:a16="http://schemas.microsoft.com/office/drawing/2014/main" id="{41481FD2-E260-458D-851C-03AF6674FAE1}"/>
              </a:ext>
            </a:extLst>
          </p:cNvPr>
          <p:cNvSpPr txBox="1">
            <a:spLocks noChangeArrowheads="1"/>
          </p:cNvSpPr>
          <p:nvPr/>
        </p:nvSpPr>
        <p:spPr bwMode="auto">
          <a:xfrm>
            <a:off x="304800" y="4773613"/>
            <a:ext cx="39624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5</a:t>
            </a:r>
            <a:r>
              <a:rPr lang="zh-CN" altLang="en-US" sz="2400">
                <a:solidFill>
                  <a:schemeClr val="tx1"/>
                </a:solidFill>
                <a:sym typeface="Times New Roman" panose="02020603050405020304" pitchFamily="18" charset="0"/>
              </a:rPr>
              <a:t>）高温本征激发区：温度继续升高，费米能级</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继续下移</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载流子主要由本征激发产生。 </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en-US" altLang="zh-CN" sz="2400">
                <a:solidFill>
                  <a:schemeClr val="tx1"/>
                </a:solidFill>
                <a:sym typeface="Times New Roman" panose="02020603050405020304" pitchFamily="18" charset="0"/>
              </a:rPr>
              <a:t>=</a:t>
            </a:r>
            <a:r>
              <a:rPr lang="en-US" altLang="zh-CN" sz="2400" baseline="-25000">
                <a:solidFill>
                  <a:schemeClr val="tx1"/>
                </a:solidFill>
                <a:sym typeface="Times New Roman" panose="02020603050405020304" pitchFamily="18" charset="0"/>
              </a:rPr>
              <a:t> </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i</a:t>
            </a:r>
          </a:p>
        </p:txBody>
      </p:sp>
      <p:pic>
        <p:nvPicPr>
          <p:cNvPr id="52229" name="Picture 17">
            <a:extLst>
              <a:ext uri="{FF2B5EF4-FFF2-40B4-BE49-F238E27FC236}">
                <a16:creationId xmlns:a16="http://schemas.microsoft.com/office/drawing/2014/main" id="{B7AE7D65-6492-4536-8AFC-96356AD6A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482725"/>
            <a:ext cx="47244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175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5">
            <a:extLst>
              <a:ext uri="{FF2B5EF4-FFF2-40B4-BE49-F238E27FC236}">
                <a16:creationId xmlns:a16="http://schemas.microsoft.com/office/drawing/2014/main" id="{165208E2-4BA3-404B-AA8A-F7E1AC2B1DD6}"/>
              </a:ext>
            </a:extLst>
          </p:cNvPr>
          <p:cNvSpPr txBox="1">
            <a:spLocks noChangeArrowheads="1"/>
          </p:cNvSpPr>
          <p:nvPr/>
        </p:nvSpPr>
        <p:spPr bwMode="auto">
          <a:xfrm>
            <a:off x="2195513" y="692150"/>
            <a:ext cx="497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FF0000"/>
                </a:solidFill>
                <a:sym typeface="Times New Roman" panose="02020603050405020304" pitchFamily="18" charset="0"/>
              </a:rPr>
              <a:t>费米能级与掺杂浓度的关系</a:t>
            </a:r>
          </a:p>
        </p:txBody>
      </p:sp>
      <p:sp>
        <p:nvSpPr>
          <p:cNvPr id="53251" name="Text Box 6">
            <a:extLst>
              <a:ext uri="{FF2B5EF4-FFF2-40B4-BE49-F238E27FC236}">
                <a16:creationId xmlns:a16="http://schemas.microsoft.com/office/drawing/2014/main" id="{DD97831B-B259-4D0F-8ED2-5F9A7D8D492E}"/>
              </a:ext>
            </a:extLst>
          </p:cNvPr>
          <p:cNvSpPr txBox="1">
            <a:spLocks noChangeArrowheads="1"/>
          </p:cNvSpPr>
          <p:nvPr/>
        </p:nvSpPr>
        <p:spPr bwMode="auto">
          <a:xfrm>
            <a:off x="4859338" y="2043113"/>
            <a:ext cx="4395787"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N</a:t>
            </a:r>
            <a:r>
              <a:rPr lang="zh-CN" altLang="en-US" sz="2400">
                <a:solidFill>
                  <a:schemeClr val="tx1"/>
                </a:solidFill>
                <a:sym typeface="Times New Roman" panose="02020603050405020304" pitchFamily="18" charset="0"/>
              </a:rPr>
              <a:t>型掺杂</a:t>
            </a:r>
            <a:r>
              <a:rPr lang="zh-CN" altLang="en-US" sz="2400">
                <a:sym typeface="Times New Roman" panose="02020603050405020304" pitchFamily="18" charset="0"/>
              </a:rPr>
              <a:t>：</a:t>
            </a:r>
            <a:r>
              <a:rPr lang="zh-CN" altLang="en-US" sz="2400">
                <a:solidFill>
                  <a:srgbClr val="0033CC"/>
                </a:solidFill>
                <a:sym typeface="Times New Roman" panose="02020603050405020304" pitchFamily="18" charset="0"/>
              </a:rPr>
              <a:t>                                </a:t>
            </a:r>
            <a:endParaRPr lang="en-US" altLang="zh-CN" sz="2400">
              <a:solidFill>
                <a:srgbClr val="0033CC"/>
              </a:solidFill>
              <a:sym typeface="Times New Roman" panose="02020603050405020304" pitchFamily="18" charset="0"/>
            </a:endParaRPr>
          </a:p>
          <a:p>
            <a:pPr>
              <a:spcBef>
                <a:spcPct val="50000"/>
              </a:spcBef>
              <a:buClrTx/>
              <a:buFontTx/>
              <a:buNone/>
            </a:pPr>
            <a:r>
              <a:rPr lang="zh-CN" altLang="en-US" sz="2400">
                <a:solidFill>
                  <a:schemeClr val="tx1"/>
                </a:solidFill>
                <a:sym typeface="Times New Roman" panose="02020603050405020304" pitchFamily="18" charset="0"/>
              </a:rPr>
              <a:t>掺杂浓度越高，</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越接近</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D; </a:t>
            </a:r>
          </a:p>
          <a:p>
            <a:pPr>
              <a:spcBef>
                <a:spcPct val="50000"/>
              </a:spcBef>
              <a:buClrTx/>
              <a:buFontTx/>
              <a:buNone/>
            </a:pPr>
            <a:r>
              <a:rPr lang="zh-CN" altLang="en-US" sz="2400">
                <a:solidFill>
                  <a:schemeClr val="tx1"/>
                </a:solidFill>
                <a:sym typeface="Times New Roman" panose="02020603050405020304" pitchFamily="18" charset="0"/>
              </a:rPr>
              <a:t>掺杂浓度越低，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越接近</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i; </a:t>
            </a:r>
          </a:p>
          <a:p>
            <a:pPr>
              <a:spcBef>
                <a:spcPct val="50000"/>
              </a:spcBef>
              <a:buClrTx/>
              <a:buFontTx/>
              <a:buNone/>
            </a:pPr>
            <a:r>
              <a:rPr lang="en-US" altLang="zh-CN" sz="2400">
                <a:solidFill>
                  <a:srgbClr val="0033CC"/>
                </a:solidFill>
                <a:sym typeface="Times New Roman" panose="02020603050405020304" pitchFamily="18" charset="0"/>
              </a:rPr>
              <a:t>P</a:t>
            </a:r>
            <a:r>
              <a:rPr lang="zh-CN" altLang="en-US" sz="2400">
                <a:solidFill>
                  <a:srgbClr val="0033CC"/>
                </a:solidFill>
                <a:sym typeface="Times New Roman" panose="02020603050405020304" pitchFamily="18" charset="0"/>
              </a:rPr>
              <a:t>型掺杂：</a:t>
            </a:r>
          </a:p>
          <a:p>
            <a:pPr>
              <a:spcBef>
                <a:spcPct val="50000"/>
              </a:spcBef>
              <a:buClrTx/>
              <a:buFontTx/>
              <a:buNone/>
            </a:pPr>
            <a:r>
              <a:rPr lang="zh-CN" altLang="en-US" sz="2400">
                <a:solidFill>
                  <a:srgbClr val="0000FF"/>
                </a:solidFill>
                <a:sym typeface="Times New Roman" panose="02020603050405020304" pitchFamily="18" charset="0"/>
              </a:rPr>
              <a:t>掺杂浓度越高，</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F</a:t>
            </a:r>
            <a:r>
              <a:rPr lang="zh-CN" altLang="en-US" sz="2400">
                <a:solidFill>
                  <a:srgbClr val="0000FF"/>
                </a:solidFill>
                <a:sym typeface="Times New Roman" panose="02020603050405020304" pitchFamily="18" charset="0"/>
              </a:rPr>
              <a:t>越接近</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A;</a:t>
            </a:r>
            <a:endParaRPr lang="en-US" altLang="zh-CN" sz="2400">
              <a:solidFill>
                <a:srgbClr val="0000FF"/>
              </a:solidFill>
              <a:sym typeface="Times New Roman" panose="02020603050405020304" pitchFamily="18" charset="0"/>
            </a:endParaRPr>
          </a:p>
          <a:p>
            <a:pPr>
              <a:spcBef>
                <a:spcPct val="50000"/>
              </a:spcBef>
              <a:buClrTx/>
              <a:buFontTx/>
              <a:buNone/>
            </a:pPr>
            <a:r>
              <a:rPr lang="zh-CN" altLang="en-US" sz="2400">
                <a:solidFill>
                  <a:srgbClr val="0000FF"/>
                </a:solidFill>
                <a:sym typeface="Times New Roman" panose="02020603050405020304" pitchFamily="18" charset="0"/>
              </a:rPr>
              <a:t>掺杂浓度越低，</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F</a:t>
            </a:r>
            <a:r>
              <a:rPr lang="zh-CN" altLang="en-US" sz="2400">
                <a:solidFill>
                  <a:srgbClr val="0000FF"/>
                </a:solidFill>
                <a:sym typeface="Times New Roman" panose="02020603050405020304" pitchFamily="18" charset="0"/>
              </a:rPr>
              <a:t>越接近</a:t>
            </a:r>
            <a:r>
              <a:rPr lang="en-US" altLang="zh-CN" sz="2400">
                <a:solidFill>
                  <a:srgbClr val="0000FF"/>
                </a:solidFill>
                <a:sym typeface="Times New Roman" panose="02020603050405020304" pitchFamily="18" charset="0"/>
              </a:rPr>
              <a:t>E</a:t>
            </a:r>
            <a:r>
              <a:rPr lang="en-US" altLang="zh-CN" sz="2400" baseline="-25000">
                <a:solidFill>
                  <a:srgbClr val="0000FF"/>
                </a:solidFill>
                <a:sym typeface="Times New Roman" panose="02020603050405020304" pitchFamily="18" charset="0"/>
              </a:rPr>
              <a:t>i</a:t>
            </a:r>
            <a:endParaRPr lang="en-US" altLang="zh-CN" sz="2400">
              <a:solidFill>
                <a:srgbClr val="0000FF"/>
              </a:solidFill>
              <a:sym typeface="Times New Roman" panose="02020603050405020304" pitchFamily="18" charset="0"/>
            </a:endParaRPr>
          </a:p>
        </p:txBody>
      </p:sp>
      <p:pic>
        <p:nvPicPr>
          <p:cNvPr id="53252" name="Picture 17">
            <a:extLst>
              <a:ext uri="{FF2B5EF4-FFF2-40B4-BE49-F238E27FC236}">
                <a16:creationId xmlns:a16="http://schemas.microsoft.com/office/drawing/2014/main" id="{FC8071BF-B8F7-4CDF-B620-9BA5DCB75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773238"/>
            <a:ext cx="439261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866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激激发">
            <a:extLst>
              <a:ext uri="{FF2B5EF4-FFF2-40B4-BE49-F238E27FC236}">
                <a16:creationId xmlns:a16="http://schemas.microsoft.com/office/drawing/2014/main" id="{27FEEECA-DB9D-44F9-9444-3863098F1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6757988"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3">
            <a:extLst>
              <a:ext uri="{FF2B5EF4-FFF2-40B4-BE49-F238E27FC236}">
                <a16:creationId xmlns:a16="http://schemas.microsoft.com/office/drawing/2014/main" id="{F09A2F3F-7F17-4AE4-8760-8B4F0032B126}"/>
              </a:ext>
            </a:extLst>
          </p:cNvPr>
          <p:cNvSpPr txBox="1">
            <a:spLocks noChangeArrowheads="1"/>
          </p:cNvSpPr>
          <p:nvPr/>
        </p:nvSpPr>
        <p:spPr bwMode="auto">
          <a:xfrm>
            <a:off x="268288" y="3860800"/>
            <a:ext cx="8748712"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chemeClr val="tx1"/>
                </a:solidFill>
                <a:sym typeface="Times New Roman" panose="02020603050405020304" pitchFamily="18" charset="0"/>
              </a:rPr>
              <a:t>当杂质浓度低于</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zh-CN" altLang="en-US" sz="2400">
                <a:solidFill>
                  <a:schemeClr val="tx1"/>
                </a:solidFill>
                <a:sym typeface="Times New Roman" panose="02020603050405020304" pitchFamily="18" charset="0"/>
              </a:rPr>
              <a:t>时，</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zh-CN" altLang="en-US" sz="2400">
                <a:solidFill>
                  <a:schemeClr val="tx1"/>
                </a:solidFill>
                <a:sym typeface="Times New Roman" panose="02020603050405020304" pitchFamily="18" charset="0"/>
              </a:rPr>
              <a:t>都等于</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zh-CN" altLang="en-US" sz="2400">
                <a:solidFill>
                  <a:schemeClr val="tx1"/>
                </a:solidFill>
                <a:sym typeface="Times New Roman" panose="02020603050405020304" pitchFamily="18" charset="0"/>
              </a:rPr>
              <a:t>，材料是本征的；</a:t>
            </a:r>
          </a:p>
          <a:p>
            <a:pPr>
              <a:spcBef>
                <a:spcPct val="50000"/>
              </a:spcBef>
              <a:buClrTx/>
              <a:buFontTx/>
              <a:buNone/>
            </a:pPr>
            <a:r>
              <a:rPr lang="zh-CN" altLang="en-US" sz="2400">
                <a:solidFill>
                  <a:schemeClr val="tx1"/>
                </a:solidFill>
                <a:sym typeface="Times New Roman" panose="02020603050405020304" pitchFamily="18" charset="0"/>
              </a:rPr>
              <a:t>当杂质浓度大于</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i</a:t>
            </a:r>
            <a:r>
              <a:rPr lang="zh-CN" altLang="en-US" sz="2400">
                <a:solidFill>
                  <a:schemeClr val="tx1"/>
                </a:solidFill>
                <a:sym typeface="Times New Roman" panose="02020603050405020304" pitchFamily="18" charset="0"/>
              </a:rPr>
              <a:t>时，多数载流子浓度随杂质浓度增加而增加，少数载流子则减小；两者之间仍满足质量作用定律</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zh-CN" altLang="en-US" sz="2400">
                <a:solidFill>
                  <a:schemeClr val="tx1"/>
                </a:solidFill>
                <a:sym typeface="Times New Roman" panose="02020603050405020304" pitchFamily="18" charset="0"/>
              </a:rPr>
              <a:t>。</a:t>
            </a:r>
          </a:p>
        </p:txBody>
      </p:sp>
      <p:sp>
        <p:nvSpPr>
          <p:cNvPr id="54276" name="Text Box 4">
            <a:extLst>
              <a:ext uri="{FF2B5EF4-FFF2-40B4-BE49-F238E27FC236}">
                <a16:creationId xmlns:a16="http://schemas.microsoft.com/office/drawing/2014/main" id="{A0C9E3B4-4497-4447-B7DF-194EBC2F4E66}"/>
              </a:ext>
            </a:extLst>
          </p:cNvPr>
          <p:cNvSpPr txBox="1">
            <a:spLocks noChangeArrowheads="1"/>
          </p:cNvSpPr>
          <p:nvPr/>
        </p:nvSpPr>
        <p:spPr bwMode="auto">
          <a:xfrm>
            <a:off x="279400" y="5516563"/>
            <a:ext cx="84582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rgbClr val="0000FF"/>
                </a:solidFill>
                <a:sym typeface="Times New Roman" panose="02020603050405020304" pitchFamily="18" charset="0"/>
              </a:rPr>
              <a:t>n</a:t>
            </a:r>
            <a:r>
              <a:rPr lang="en-US" altLang="zh-CN" sz="2400" baseline="-25000">
                <a:solidFill>
                  <a:srgbClr val="0000FF"/>
                </a:solidFill>
                <a:sym typeface="Times New Roman" panose="02020603050405020304" pitchFamily="18" charset="0"/>
              </a:rPr>
              <a:t>n0</a:t>
            </a:r>
            <a:r>
              <a:rPr lang="zh-CN" altLang="en-US" sz="2400">
                <a:solidFill>
                  <a:srgbClr val="0000FF"/>
                </a:solidFill>
                <a:sym typeface="Times New Roman" panose="02020603050405020304" pitchFamily="18" charset="0"/>
              </a:rPr>
              <a:t>、</a:t>
            </a:r>
            <a:r>
              <a:rPr lang="en-US" altLang="zh-CN" sz="2400">
                <a:solidFill>
                  <a:srgbClr val="0000FF"/>
                </a:solidFill>
                <a:sym typeface="Times New Roman" panose="02020603050405020304" pitchFamily="18" charset="0"/>
              </a:rPr>
              <a:t>p</a:t>
            </a:r>
            <a:r>
              <a:rPr lang="en-US" altLang="zh-CN" sz="2400" baseline="-25000">
                <a:solidFill>
                  <a:srgbClr val="0000FF"/>
                </a:solidFill>
                <a:sym typeface="Times New Roman" panose="02020603050405020304" pitchFamily="18" charset="0"/>
              </a:rPr>
              <a:t>n0</a:t>
            </a:r>
            <a:r>
              <a:rPr lang="zh-CN" altLang="en-US" sz="2400">
                <a:solidFill>
                  <a:srgbClr val="0000FF"/>
                </a:solidFill>
                <a:sym typeface="Times New Roman" panose="02020603050405020304" pitchFamily="18" charset="0"/>
              </a:rPr>
              <a:t>分别表示</a:t>
            </a:r>
            <a:r>
              <a:rPr lang="en-US" altLang="zh-CN" sz="2400">
                <a:solidFill>
                  <a:srgbClr val="0000FF"/>
                </a:solidFill>
                <a:sym typeface="Times New Roman" panose="02020603050405020304" pitchFamily="18" charset="0"/>
              </a:rPr>
              <a:t>n</a:t>
            </a:r>
            <a:r>
              <a:rPr lang="zh-CN" altLang="en-US" sz="2400">
                <a:solidFill>
                  <a:srgbClr val="0000FF"/>
                </a:solidFill>
                <a:sym typeface="Times New Roman" panose="02020603050405020304" pitchFamily="18" charset="0"/>
              </a:rPr>
              <a:t>型半导体中的电子和空穴浓度；</a:t>
            </a:r>
          </a:p>
          <a:p>
            <a:pPr>
              <a:spcBef>
                <a:spcPct val="50000"/>
              </a:spcBef>
              <a:buClrTx/>
              <a:buFontTx/>
              <a:buNone/>
            </a:pPr>
            <a:r>
              <a:rPr lang="en-US" altLang="zh-CN" sz="2400">
                <a:solidFill>
                  <a:srgbClr val="0000FF"/>
                </a:solidFill>
                <a:sym typeface="Times New Roman" panose="02020603050405020304" pitchFamily="18" charset="0"/>
              </a:rPr>
              <a:t>n</a:t>
            </a:r>
            <a:r>
              <a:rPr lang="en-US" altLang="zh-CN" sz="2400" baseline="-25000">
                <a:solidFill>
                  <a:srgbClr val="0000FF"/>
                </a:solidFill>
                <a:sym typeface="Times New Roman" panose="02020603050405020304" pitchFamily="18" charset="0"/>
              </a:rPr>
              <a:t>p0</a:t>
            </a:r>
            <a:r>
              <a:rPr lang="zh-CN" altLang="en-US" sz="2400">
                <a:solidFill>
                  <a:srgbClr val="0000FF"/>
                </a:solidFill>
                <a:sym typeface="Times New Roman" panose="02020603050405020304" pitchFamily="18" charset="0"/>
              </a:rPr>
              <a:t>、</a:t>
            </a:r>
            <a:r>
              <a:rPr lang="en-US" altLang="zh-CN" sz="2400">
                <a:solidFill>
                  <a:srgbClr val="0000FF"/>
                </a:solidFill>
                <a:sym typeface="Times New Roman" panose="02020603050405020304" pitchFamily="18" charset="0"/>
              </a:rPr>
              <a:t>p</a:t>
            </a:r>
            <a:r>
              <a:rPr lang="en-US" altLang="zh-CN" sz="2400" baseline="-25000">
                <a:solidFill>
                  <a:srgbClr val="0000FF"/>
                </a:solidFill>
                <a:sym typeface="Times New Roman" panose="02020603050405020304" pitchFamily="18" charset="0"/>
              </a:rPr>
              <a:t>p0</a:t>
            </a:r>
            <a:r>
              <a:rPr lang="zh-CN" altLang="en-US" sz="2400">
                <a:solidFill>
                  <a:srgbClr val="0000FF"/>
                </a:solidFill>
                <a:sym typeface="Times New Roman" panose="02020603050405020304" pitchFamily="18" charset="0"/>
              </a:rPr>
              <a:t>分别表示</a:t>
            </a:r>
            <a:r>
              <a:rPr lang="en-US" altLang="zh-CN" sz="2400">
                <a:solidFill>
                  <a:srgbClr val="0000FF"/>
                </a:solidFill>
                <a:sym typeface="Times New Roman" panose="02020603050405020304" pitchFamily="18" charset="0"/>
              </a:rPr>
              <a:t>p</a:t>
            </a:r>
            <a:r>
              <a:rPr lang="zh-CN" altLang="en-US" sz="2400">
                <a:solidFill>
                  <a:srgbClr val="0000FF"/>
                </a:solidFill>
                <a:sym typeface="Times New Roman" panose="02020603050405020304" pitchFamily="18" charset="0"/>
              </a:rPr>
              <a:t>型半导体中的电子和空穴浓度</a:t>
            </a:r>
            <a:r>
              <a:rPr lang="en-US" altLang="zh-CN" sz="2400">
                <a:solidFill>
                  <a:srgbClr val="0000FF"/>
                </a:solidFill>
                <a:sym typeface="Times New Roman" panose="02020603050405020304" pitchFamily="18" charset="0"/>
              </a:rPr>
              <a:t>.</a:t>
            </a:r>
          </a:p>
        </p:txBody>
      </p:sp>
    </p:spTree>
    <p:extLst>
      <p:ext uri="{BB962C8B-B14F-4D97-AF65-F5344CB8AC3E}">
        <p14:creationId xmlns:p14="http://schemas.microsoft.com/office/powerpoint/2010/main" val="268436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D494D630-5ABF-4D2C-8A0E-A2410987551B}"/>
              </a:ext>
            </a:extLst>
          </p:cNvPr>
          <p:cNvSpPr>
            <a:spLocks noGrp="1" noChangeArrowheads="1"/>
          </p:cNvSpPr>
          <p:nvPr>
            <p:ph type="title"/>
          </p:nvPr>
        </p:nvSpPr>
        <p:spPr>
          <a:xfrm>
            <a:off x="2301875" y="-18256"/>
            <a:ext cx="4540250" cy="1143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sz="4000" kern="1200" dirty="0">
                <a:sym typeface="Times New Roman" panose="02020603050405020304" pitchFamily="18" charset="0"/>
              </a:rPr>
              <a:t>1.4.5 </a:t>
            </a:r>
            <a:r>
              <a:rPr lang="zh-CN" altLang="en-US" sz="4000" kern="1200" dirty="0">
                <a:sym typeface="Times New Roman" panose="02020603050405020304" pitchFamily="18" charset="0"/>
              </a:rPr>
              <a:t>简并半导体</a:t>
            </a:r>
          </a:p>
        </p:txBody>
      </p:sp>
      <p:sp>
        <p:nvSpPr>
          <p:cNvPr id="55299" name="Rectangle 3">
            <a:extLst>
              <a:ext uri="{FF2B5EF4-FFF2-40B4-BE49-F238E27FC236}">
                <a16:creationId xmlns:a16="http://schemas.microsoft.com/office/drawing/2014/main" id="{E6436E68-5D75-4621-A41A-88AB7DBC4C13}"/>
              </a:ext>
            </a:extLst>
          </p:cNvPr>
          <p:cNvSpPr>
            <a:spLocks noGrp="1" noChangeArrowheads="1"/>
          </p:cNvSpPr>
          <p:nvPr>
            <p:ph type="body" sz="half" idx="1"/>
          </p:nvPr>
        </p:nvSpPr>
        <p:spPr>
          <a:xfrm>
            <a:off x="322263" y="3716338"/>
            <a:ext cx="7999412" cy="2879725"/>
          </a:xfrm>
        </p:spPr>
        <p:txBody>
          <a:bodyPr/>
          <a:lstStyle/>
          <a:p>
            <a:pPr eaLnBrk="1" hangingPunct="1">
              <a:buFont typeface="Wingdings" panose="05000000000000000000" pitchFamily="2" charset="2"/>
              <a:buChar char="Ø"/>
            </a:pPr>
            <a:r>
              <a:rPr lang="zh-CN" altLang="en-US" sz="2400" dirty="0">
                <a:solidFill>
                  <a:schemeClr val="accent2"/>
                </a:solidFill>
                <a:sym typeface="Times New Roman" panose="02020603050405020304" pitchFamily="18" charset="0"/>
              </a:rPr>
              <a:t>简并化条件</a:t>
            </a:r>
            <a:r>
              <a:rPr lang="en-US" altLang="zh-CN" sz="2400" dirty="0">
                <a:solidFill>
                  <a:srgbClr val="0000FF"/>
                </a:solidFill>
                <a:sym typeface="Times New Roman" panose="02020603050405020304" pitchFamily="18" charset="0"/>
              </a:rPr>
              <a:t>: </a:t>
            </a:r>
            <a:r>
              <a:rPr lang="zh-CN" altLang="en-US" sz="2400" dirty="0">
                <a:solidFill>
                  <a:srgbClr val="0000FF"/>
                </a:solidFill>
                <a:sym typeface="Times New Roman" panose="02020603050405020304" pitchFamily="18" charset="0"/>
              </a:rPr>
              <a:t>重掺杂，使得</a:t>
            </a:r>
            <a:r>
              <a:rPr lang="en-US" altLang="zh-CN" sz="2400" dirty="0">
                <a:solidFill>
                  <a:srgbClr val="0000FF"/>
                </a:solidFill>
                <a:sym typeface="Times New Roman" panose="02020603050405020304" pitchFamily="18" charset="0"/>
              </a:rPr>
              <a:t>E</a:t>
            </a:r>
            <a:r>
              <a:rPr lang="en-US" altLang="zh-CN" sz="2400" baseline="-25000" dirty="0">
                <a:solidFill>
                  <a:srgbClr val="0000FF"/>
                </a:solidFill>
                <a:sym typeface="Times New Roman" panose="02020603050405020304" pitchFamily="18" charset="0"/>
              </a:rPr>
              <a:t>F</a:t>
            </a:r>
            <a:r>
              <a:rPr lang="zh-CN" altLang="en-US" sz="2400" dirty="0">
                <a:solidFill>
                  <a:srgbClr val="0000FF"/>
                </a:solidFill>
                <a:sym typeface="Times New Roman" panose="02020603050405020304" pitchFamily="18" charset="0"/>
              </a:rPr>
              <a:t>在导带底或价带顶</a:t>
            </a:r>
            <a:r>
              <a:rPr lang="en-US" altLang="zh-CN" sz="2400" dirty="0">
                <a:solidFill>
                  <a:srgbClr val="0000FF"/>
                </a:solidFill>
                <a:sym typeface="Times New Roman" panose="02020603050405020304" pitchFamily="18" charset="0"/>
              </a:rPr>
              <a:t>2k</a:t>
            </a:r>
            <a:r>
              <a:rPr lang="en-US" altLang="zh-CN" sz="2400" baseline="-25000" dirty="0">
                <a:solidFill>
                  <a:srgbClr val="0000FF"/>
                </a:solidFill>
                <a:sym typeface="Times New Roman" panose="02020603050405020304" pitchFamily="18" charset="0"/>
              </a:rPr>
              <a:t>0</a:t>
            </a:r>
            <a:r>
              <a:rPr lang="en-US" altLang="zh-CN" sz="2400" dirty="0">
                <a:solidFill>
                  <a:srgbClr val="0000FF"/>
                </a:solidFill>
                <a:sym typeface="Times New Roman" panose="02020603050405020304" pitchFamily="18" charset="0"/>
              </a:rPr>
              <a:t>T</a:t>
            </a:r>
            <a:r>
              <a:rPr lang="zh-CN" altLang="en-US" sz="2400" dirty="0">
                <a:solidFill>
                  <a:srgbClr val="0000FF"/>
                </a:solidFill>
                <a:sym typeface="Times New Roman" panose="02020603050405020304" pitchFamily="18" charset="0"/>
              </a:rPr>
              <a:t>范围以内。</a:t>
            </a:r>
          </a:p>
          <a:p>
            <a:pPr eaLnBrk="1" hangingPunct="1">
              <a:buFont typeface="Wingdings" panose="05000000000000000000" pitchFamily="2" charset="2"/>
              <a:buChar char="Ø"/>
            </a:pPr>
            <a:r>
              <a:rPr lang="zh-CN" altLang="en-US" sz="2400" dirty="0">
                <a:solidFill>
                  <a:srgbClr val="0000FF"/>
                </a:solidFill>
                <a:sym typeface="Times New Roman" panose="02020603050405020304" pitchFamily="18" charset="0"/>
              </a:rPr>
              <a:t>导带底的量子态基本已被电子所占据。或价带顶空穴基本备空穴所占据。</a:t>
            </a:r>
          </a:p>
          <a:p>
            <a:pPr eaLnBrk="1" hangingPunct="1">
              <a:buFont typeface="Wingdings" panose="05000000000000000000" pitchFamily="2" charset="2"/>
              <a:buChar char="Ø"/>
            </a:pPr>
            <a:r>
              <a:rPr lang="zh-CN" altLang="en-US" sz="2400" dirty="0">
                <a:solidFill>
                  <a:srgbClr val="0000FF"/>
                </a:solidFill>
                <a:sym typeface="Times New Roman" panose="02020603050405020304" pitchFamily="18" charset="0"/>
              </a:rPr>
              <a:t>玻尔兹曼分布不再适用，必须考虑使用费米统计分布</a:t>
            </a:r>
            <a:endParaRPr lang="zh-CN" altLang="en-US" i="1" dirty="0">
              <a:solidFill>
                <a:srgbClr val="0000FF"/>
              </a:solidFill>
              <a:sym typeface="Times New Roman" panose="02020603050405020304" pitchFamily="18" charset="0"/>
            </a:endParaRPr>
          </a:p>
        </p:txBody>
      </p:sp>
      <p:sp>
        <p:nvSpPr>
          <p:cNvPr id="55300" name="Text Box 6">
            <a:extLst>
              <a:ext uri="{FF2B5EF4-FFF2-40B4-BE49-F238E27FC236}">
                <a16:creationId xmlns:a16="http://schemas.microsoft.com/office/drawing/2014/main" id="{5E1971C9-8D45-459A-BFB3-D78F72130F3C}"/>
              </a:ext>
            </a:extLst>
          </p:cNvPr>
          <p:cNvSpPr txBox="1">
            <a:spLocks noChangeArrowheads="1"/>
          </p:cNvSpPr>
          <p:nvPr/>
        </p:nvSpPr>
        <p:spPr bwMode="auto">
          <a:xfrm>
            <a:off x="323850" y="1219200"/>
            <a:ext cx="828675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一般情况下，对</a:t>
            </a:r>
            <a:r>
              <a:rPr lang="en-US" altLang="zh-CN" sz="2400">
                <a:solidFill>
                  <a:schemeClr val="tx1"/>
                </a:solidFill>
                <a:sym typeface="Times New Roman" panose="02020603050405020304" pitchFamily="18" charset="0"/>
              </a:rPr>
              <a:t>n</a:t>
            </a:r>
            <a:r>
              <a:rPr lang="zh-CN" altLang="en-US" sz="2400">
                <a:solidFill>
                  <a:schemeClr val="tx1"/>
                </a:solidFill>
                <a:sym typeface="Times New Roman" panose="02020603050405020304" pitchFamily="18" charset="0"/>
              </a:rPr>
              <a:t>型半导体，费米能级位于导带之下。</a:t>
            </a:r>
          </a:p>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而对重掺杂半导体， </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将与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C</a:t>
            </a:r>
            <a:r>
              <a:rPr lang="zh-CN" altLang="en-US" sz="2400">
                <a:solidFill>
                  <a:schemeClr val="tx1"/>
                </a:solidFill>
                <a:sym typeface="Times New Roman" panose="02020603050405020304" pitchFamily="18" charset="0"/>
              </a:rPr>
              <a:t>重合或位于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C</a:t>
            </a:r>
            <a:r>
              <a:rPr lang="zh-CN" altLang="en-US" sz="2400">
                <a:solidFill>
                  <a:schemeClr val="tx1"/>
                </a:solidFill>
                <a:sym typeface="Times New Roman" panose="02020603050405020304" pitchFamily="18" charset="0"/>
              </a:rPr>
              <a:t>之上，这种半导体称为简并半导体。</a:t>
            </a:r>
          </a:p>
          <a:p>
            <a:pPr>
              <a:spcBef>
                <a:spcPct val="50000"/>
              </a:spcBef>
              <a:buClrTx/>
              <a:buFont typeface="Wingdings" panose="05000000000000000000" pitchFamily="2" charset="2"/>
              <a:buChar char="Ø"/>
            </a:pPr>
            <a:r>
              <a:rPr lang="zh-CN" altLang="en-US" sz="2400">
                <a:solidFill>
                  <a:schemeClr val="tx1"/>
                </a:solidFill>
                <a:sym typeface="Times New Roman" panose="02020603050405020304" pitchFamily="18" charset="0"/>
              </a:rPr>
              <a:t>对</a:t>
            </a:r>
            <a:r>
              <a:rPr lang="en-US" altLang="zh-CN" sz="2400">
                <a:solidFill>
                  <a:schemeClr val="tx1"/>
                </a:solidFill>
                <a:sym typeface="Times New Roman" panose="02020603050405020304" pitchFamily="18" charset="0"/>
              </a:rPr>
              <a:t>p</a:t>
            </a:r>
            <a:r>
              <a:rPr lang="zh-CN" altLang="en-US" sz="2400">
                <a:solidFill>
                  <a:schemeClr val="tx1"/>
                </a:solidFill>
                <a:sym typeface="Times New Roman" panose="02020603050405020304" pitchFamily="18" charset="0"/>
              </a:rPr>
              <a:t>型半导体，当</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F</a:t>
            </a:r>
            <a:r>
              <a:rPr lang="zh-CN" altLang="en-US" sz="2400">
                <a:solidFill>
                  <a:schemeClr val="tx1"/>
                </a:solidFill>
                <a:sym typeface="Times New Roman" panose="02020603050405020304" pitchFamily="18" charset="0"/>
              </a:rPr>
              <a:t>将与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v</a:t>
            </a:r>
            <a:r>
              <a:rPr lang="zh-CN" altLang="en-US" sz="2400">
                <a:solidFill>
                  <a:schemeClr val="tx1"/>
                </a:solidFill>
                <a:sym typeface="Times New Roman" panose="02020603050405020304" pitchFamily="18" charset="0"/>
              </a:rPr>
              <a:t>重合或位于</a:t>
            </a:r>
            <a:r>
              <a:rPr lang="en-US" altLang="zh-CN" sz="2400">
                <a:solidFill>
                  <a:schemeClr val="tx1"/>
                </a:solidFill>
                <a:sym typeface="Times New Roman" panose="02020603050405020304" pitchFamily="18" charset="0"/>
              </a:rPr>
              <a:t>E</a:t>
            </a:r>
            <a:r>
              <a:rPr lang="en-US" altLang="zh-CN" sz="2400" baseline="-25000">
                <a:solidFill>
                  <a:schemeClr val="tx1"/>
                </a:solidFill>
                <a:sym typeface="Times New Roman" panose="02020603050405020304" pitchFamily="18" charset="0"/>
              </a:rPr>
              <a:t>v</a:t>
            </a:r>
            <a:r>
              <a:rPr lang="zh-CN" altLang="en-US" sz="2400">
                <a:solidFill>
                  <a:schemeClr val="tx1"/>
                </a:solidFill>
                <a:sym typeface="Times New Roman" panose="02020603050405020304" pitchFamily="18" charset="0"/>
              </a:rPr>
              <a:t>之下，这种半导体称为简并半导体。</a:t>
            </a:r>
          </a:p>
        </p:txBody>
      </p:sp>
    </p:spTree>
    <p:extLst>
      <p:ext uri="{BB962C8B-B14F-4D97-AF65-F5344CB8AC3E}">
        <p14:creationId xmlns:p14="http://schemas.microsoft.com/office/powerpoint/2010/main" val="1202858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630935AC-D9B9-4C23-BECF-CFF331AD7531}"/>
              </a:ext>
            </a:extLst>
          </p:cNvPr>
          <p:cNvSpPr txBox="1">
            <a:spLocks noChangeArrowheads="1"/>
          </p:cNvSpPr>
          <p:nvPr/>
        </p:nvSpPr>
        <p:spPr bwMode="auto">
          <a:xfrm>
            <a:off x="574675" y="1060450"/>
            <a:ext cx="72739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FF0000"/>
                </a:solidFill>
                <a:sym typeface="Times New Roman" panose="02020603050405020304" pitchFamily="18" charset="0"/>
              </a:rPr>
              <a:t>产生简并半导体的条件</a:t>
            </a:r>
            <a:r>
              <a:rPr lang="en-US" altLang="zh-CN" sz="2800">
                <a:solidFill>
                  <a:srgbClr val="FF0000"/>
                </a:solidFill>
                <a:sym typeface="Times New Roman" panose="02020603050405020304" pitchFamily="18" charset="0"/>
              </a:rPr>
              <a:t>:</a:t>
            </a:r>
          </a:p>
        </p:txBody>
      </p:sp>
      <p:sp>
        <p:nvSpPr>
          <p:cNvPr id="56323" name="Rectangle 5">
            <a:extLst>
              <a:ext uri="{FF2B5EF4-FFF2-40B4-BE49-F238E27FC236}">
                <a16:creationId xmlns:a16="http://schemas.microsoft.com/office/drawing/2014/main" id="{38BC2465-661B-4774-88DE-828F917EB7DB}"/>
              </a:ext>
            </a:extLst>
          </p:cNvPr>
          <p:cNvSpPr>
            <a:spLocks noChangeArrowheads="1"/>
          </p:cNvSpPr>
          <p:nvPr/>
        </p:nvSpPr>
        <p:spPr bwMode="auto">
          <a:xfrm>
            <a:off x="971550" y="2060575"/>
            <a:ext cx="6786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chemeClr val="tx1"/>
                </a:solidFill>
                <a:sym typeface="Times New Roman" panose="02020603050405020304" pitchFamily="18" charset="0"/>
              </a:rPr>
              <a:t>室温下</a:t>
            </a:r>
            <a:r>
              <a:rPr lang="en-US" altLang="zh-CN" sz="2800">
                <a:solidFill>
                  <a:schemeClr val="tx1"/>
                </a:solidFill>
                <a:sym typeface="Times New Roman" panose="02020603050405020304" pitchFamily="18" charset="0"/>
              </a:rPr>
              <a:t>n</a:t>
            </a:r>
            <a:r>
              <a:rPr lang="zh-CN" altLang="en-US" sz="2800">
                <a:solidFill>
                  <a:schemeClr val="tx1"/>
                </a:solidFill>
                <a:sym typeface="Times New Roman" panose="02020603050405020304" pitchFamily="18" charset="0"/>
              </a:rPr>
              <a:t>型硅， 掺磷浓度</a:t>
            </a:r>
            <a:r>
              <a:rPr lang="en-US" altLang="zh-CN" sz="2800">
                <a:solidFill>
                  <a:schemeClr val="tx1"/>
                </a:solidFill>
                <a:sym typeface="Times New Roman" panose="02020603050405020304" pitchFamily="18" charset="0"/>
              </a:rPr>
              <a:t>N</a:t>
            </a:r>
            <a:r>
              <a:rPr lang="en-US" altLang="zh-CN" sz="2800"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=2.3</a:t>
            </a:r>
            <a:r>
              <a:rPr lang="en-US" altLang="zh-CN" sz="2800">
                <a:solidFill>
                  <a:schemeClr val="tx1"/>
                </a:solidFill>
                <a:sym typeface="Symbol" panose="05050102010706020507" pitchFamily="18" charset="2"/>
              </a:rPr>
              <a:t></a:t>
            </a:r>
            <a:r>
              <a:rPr lang="en-US" altLang="zh-CN" sz="2800">
                <a:solidFill>
                  <a:schemeClr val="tx1"/>
                </a:solidFill>
                <a:sym typeface="Times New Roman" panose="02020603050405020304" pitchFamily="18" charset="0"/>
              </a:rPr>
              <a:t>10</a:t>
            </a:r>
            <a:r>
              <a:rPr lang="en-US" altLang="zh-CN" sz="2800" baseline="30000">
                <a:solidFill>
                  <a:schemeClr val="tx1"/>
                </a:solidFill>
                <a:sym typeface="Times New Roman" panose="02020603050405020304" pitchFamily="18" charset="0"/>
              </a:rPr>
              <a:t>20</a:t>
            </a:r>
            <a:r>
              <a:rPr lang="en-US" altLang="zh-CN" sz="2800">
                <a:solidFill>
                  <a:schemeClr val="tx1"/>
                </a:solidFill>
                <a:sym typeface="Times New Roman" panose="02020603050405020304" pitchFamily="18" charset="0"/>
              </a:rPr>
              <a:t>cm</a:t>
            </a:r>
            <a:r>
              <a:rPr lang="en-US" altLang="zh-CN" sz="2800" baseline="30000">
                <a:solidFill>
                  <a:schemeClr val="tx1"/>
                </a:solidFill>
                <a:sym typeface="Times New Roman" panose="02020603050405020304" pitchFamily="18" charset="0"/>
              </a:rPr>
              <a:t>-3</a:t>
            </a:r>
          </a:p>
        </p:txBody>
      </p:sp>
      <p:sp>
        <p:nvSpPr>
          <p:cNvPr id="56324" name="Rectangle 6">
            <a:extLst>
              <a:ext uri="{FF2B5EF4-FFF2-40B4-BE49-F238E27FC236}">
                <a16:creationId xmlns:a16="http://schemas.microsoft.com/office/drawing/2014/main" id="{6E7FF7DD-EE6B-4946-9332-5EA02C0ED609}"/>
              </a:ext>
            </a:extLst>
          </p:cNvPr>
          <p:cNvSpPr>
            <a:spLocks noChangeArrowheads="1"/>
          </p:cNvSpPr>
          <p:nvPr/>
        </p:nvSpPr>
        <p:spPr bwMode="auto">
          <a:xfrm>
            <a:off x="1042988" y="3068638"/>
            <a:ext cx="653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chemeClr val="tx1"/>
                </a:solidFill>
                <a:sym typeface="Times New Roman" panose="02020603050405020304" pitchFamily="18" charset="0"/>
              </a:rPr>
              <a:t>室温下</a:t>
            </a:r>
            <a:r>
              <a:rPr lang="en-US" altLang="zh-CN" sz="2800">
                <a:solidFill>
                  <a:schemeClr val="tx1"/>
                </a:solidFill>
                <a:sym typeface="Times New Roman" panose="02020603050405020304" pitchFamily="18" charset="0"/>
              </a:rPr>
              <a:t>n</a:t>
            </a:r>
            <a:r>
              <a:rPr lang="zh-CN" altLang="en-US" sz="2800">
                <a:solidFill>
                  <a:schemeClr val="tx1"/>
                </a:solidFill>
                <a:sym typeface="Times New Roman" panose="02020603050405020304" pitchFamily="18" charset="0"/>
              </a:rPr>
              <a:t>型锗， 掺磷浓度</a:t>
            </a:r>
            <a:r>
              <a:rPr lang="en-US" altLang="zh-CN" sz="2800">
                <a:solidFill>
                  <a:schemeClr val="tx1"/>
                </a:solidFill>
                <a:sym typeface="Times New Roman" panose="02020603050405020304" pitchFamily="18" charset="0"/>
              </a:rPr>
              <a:t>N</a:t>
            </a:r>
            <a:r>
              <a:rPr lang="en-US" altLang="zh-CN" sz="2800" baseline="-25000">
                <a:solidFill>
                  <a:schemeClr val="tx1"/>
                </a:solidFill>
                <a:sym typeface="Times New Roman" panose="02020603050405020304" pitchFamily="18" charset="0"/>
              </a:rPr>
              <a:t>D</a:t>
            </a:r>
            <a:r>
              <a:rPr lang="en-US" altLang="zh-CN" sz="2800">
                <a:solidFill>
                  <a:schemeClr val="tx1"/>
                </a:solidFill>
                <a:sym typeface="Times New Roman" panose="02020603050405020304" pitchFamily="18" charset="0"/>
              </a:rPr>
              <a:t>=3</a:t>
            </a:r>
            <a:r>
              <a:rPr lang="en-US" altLang="zh-CN" sz="2800">
                <a:solidFill>
                  <a:schemeClr val="tx1"/>
                </a:solidFill>
                <a:sym typeface="Symbol" panose="05050102010706020507" pitchFamily="18" charset="2"/>
              </a:rPr>
              <a:t>  </a:t>
            </a:r>
            <a:r>
              <a:rPr lang="en-US" altLang="zh-CN" sz="2800">
                <a:solidFill>
                  <a:schemeClr val="tx1"/>
                </a:solidFill>
                <a:sym typeface="Times New Roman" panose="02020603050405020304" pitchFamily="18" charset="0"/>
              </a:rPr>
              <a:t>10</a:t>
            </a:r>
            <a:r>
              <a:rPr lang="en-US" altLang="zh-CN" sz="2800" baseline="30000">
                <a:solidFill>
                  <a:schemeClr val="tx1"/>
                </a:solidFill>
                <a:sym typeface="Times New Roman" panose="02020603050405020304" pitchFamily="18" charset="0"/>
              </a:rPr>
              <a:t>19</a:t>
            </a:r>
            <a:r>
              <a:rPr lang="en-US" altLang="zh-CN" sz="2800">
                <a:solidFill>
                  <a:schemeClr val="tx1"/>
                </a:solidFill>
                <a:sym typeface="Times New Roman" panose="02020603050405020304" pitchFamily="18" charset="0"/>
              </a:rPr>
              <a:t>cm</a:t>
            </a:r>
            <a:r>
              <a:rPr lang="en-US" altLang="zh-CN" sz="2800" baseline="30000">
                <a:solidFill>
                  <a:schemeClr val="tx1"/>
                </a:solidFill>
                <a:sym typeface="Times New Roman" panose="02020603050405020304" pitchFamily="18" charset="0"/>
              </a:rPr>
              <a:t>-3</a:t>
            </a:r>
          </a:p>
        </p:txBody>
      </p:sp>
      <p:sp>
        <p:nvSpPr>
          <p:cNvPr id="56325" name="Rectangle 7">
            <a:extLst>
              <a:ext uri="{FF2B5EF4-FFF2-40B4-BE49-F238E27FC236}">
                <a16:creationId xmlns:a16="http://schemas.microsoft.com/office/drawing/2014/main" id="{686349C7-19B1-4694-B431-04ACE411804D}"/>
              </a:ext>
            </a:extLst>
          </p:cNvPr>
          <p:cNvSpPr>
            <a:spLocks noChangeArrowheads="1"/>
          </p:cNvSpPr>
          <p:nvPr/>
        </p:nvSpPr>
        <p:spPr bwMode="auto">
          <a:xfrm>
            <a:off x="971550" y="4292600"/>
            <a:ext cx="685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chemeClr val="tx1"/>
                </a:solidFill>
                <a:sym typeface="Times New Roman" panose="02020603050405020304" pitchFamily="18" charset="0"/>
              </a:rPr>
              <a:t>室温下</a:t>
            </a:r>
            <a:r>
              <a:rPr lang="en-US" altLang="zh-CN" sz="2800">
                <a:solidFill>
                  <a:schemeClr val="tx1"/>
                </a:solidFill>
                <a:sym typeface="Times New Roman" panose="02020603050405020304" pitchFamily="18" charset="0"/>
              </a:rPr>
              <a:t>p</a:t>
            </a:r>
            <a:r>
              <a:rPr lang="zh-CN" altLang="en-US" sz="2800">
                <a:solidFill>
                  <a:schemeClr val="tx1"/>
                </a:solidFill>
                <a:sym typeface="Times New Roman" panose="02020603050405020304" pitchFamily="18" charset="0"/>
              </a:rPr>
              <a:t>型锗、硅， 浓度</a:t>
            </a:r>
            <a:r>
              <a:rPr lang="en-US" altLang="zh-CN" sz="2800">
                <a:solidFill>
                  <a:schemeClr val="tx1"/>
                </a:solidFill>
                <a:sym typeface="Times New Roman" panose="02020603050405020304" pitchFamily="18" charset="0"/>
              </a:rPr>
              <a:t>N</a:t>
            </a:r>
            <a:r>
              <a:rPr lang="en-US" altLang="zh-CN" sz="2800" baseline="-25000">
                <a:solidFill>
                  <a:schemeClr val="tx1"/>
                </a:solidFill>
                <a:sym typeface="Times New Roman" panose="02020603050405020304" pitchFamily="18" charset="0"/>
              </a:rPr>
              <a:t>A</a:t>
            </a:r>
            <a:r>
              <a:rPr lang="zh-CN" altLang="en-US" sz="2800">
                <a:solidFill>
                  <a:schemeClr val="tx1"/>
                </a:solidFill>
                <a:sym typeface="Times New Roman" panose="02020603050405020304" pitchFamily="18" charset="0"/>
              </a:rPr>
              <a:t>在</a:t>
            </a:r>
            <a:r>
              <a:rPr lang="en-US" altLang="zh-CN" sz="2800">
                <a:solidFill>
                  <a:schemeClr val="tx1"/>
                </a:solidFill>
                <a:sym typeface="Times New Roman" panose="02020603050405020304" pitchFamily="18" charset="0"/>
              </a:rPr>
              <a:t>10</a:t>
            </a:r>
            <a:r>
              <a:rPr lang="en-US" altLang="zh-CN" sz="2800" baseline="30000">
                <a:solidFill>
                  <a:schemeClr val="tx1"/>
                </a:solidFill>
                <a:sym typeface="Times New Roman" panose="02020603050405020304" pitchFamily="18" charset="0"/>
              </a:rPr>
              <a:t>18</a:t>
            </a:r>
            <a:r>
              <a:rPr lang="en-US" altLang="zh-CN" sz="2800">
                <a:solidFill>
                  <a:schemeClr val="tx1"/>
                </a:solidFill>
                <a:sym typeface="Times New Roman" panose="02020603050405020304" pitchFamily="18" charset="0"/>
              </a:rPr>
              <a:t>cm</a:t>
            </a:r>
            <a:r>
              <a:rPr lang="en-US" altLang="zh-CN" sz="2800" baseline="30000">
                <a:solidFill>
                  <a:schemeClr val="tx1"/>
                </a:solidFill>
                <a:sym typeface="Times New Roman" panose="02020603050405020304" pitchFamily="18" charset="0"/>
              </a:rPr>
              <a:t>-3</a:t>
            </a:r>
            <a:r>
              <a:rPr lang="zh-CN" altLang="en-US" sz="2800">
                <a:solidFill>
                  <a:schemeClr val="tx1"/>
                </a:solidFill>
                <a:sym typeface="Times New Roman" panose="02020603050405020304" pitchFamily="18" charset="0"/>
              </a:rPr>
              <a:t>以上</a:t>
            </a:r>
          </a:p>
        </p:txBody>
      </p:sp>
    </p:spTree>
    <p:extLst>
      <p:ext uri="{BB962C8B-B14F-4D97-AF65-F5344CB8AC3E}">
        <p14:creationId xmlns:p14="http://schemas.microsoft.com/office/powerpoint/2010/main" val="275451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FBF8236B-D2F2-4DD6-82E2-19658951FC6A}"/>
              </a:ext>
            </a:extLst>
          </p:cNvPr>
          <p:cNvSpPr>
            <a:spLocks noChangeArrowheads="1"/>
          </p:cNvSpPr>
          <p:nvPr/>
        </p:nvSpPr>
        <p:spPr bwMode="auto">
          <a:xfrm>
            <a:off x="179388" y="1412875"/>
            <a:ext cx="8423275"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65048" bIns="165048" anchor="ctr">
            <a:spAutoFit/>
          </a:bodyPr>
          <a:lstStyle>
            <a:lvl1pPr indent="304800">
              <a:spcBef>
                <a:spcPct val="20000"/>
              </a:spcBef>
              <a:buClr>
                <a:srgbClr val="000000"/>
              </a:buClr>
              <a:buFont typeface="Verdana" panose="020B0604030504040204" pitchFamily="34" charset="0"/>
              <a:buChar char="−"/>
              <a:tabLst>
                <a:tab pos="533400" algn="l"/>
              </a:tabLst>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tabLst>
                <a:tab pos="533400" algn="l"/>
              </a:tabLst>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tabLst>
                <a:tab pos="533400" algn="l"/>
              </a:tabLst>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tabLst>
                <a:tab pos="533400" algn="l"/>
              </a:tabLst>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tabLst>
                <a:tab pos="533400" algn="l"/>
              </a:tabLst>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533400" algn="l"/>
              </a:tabLst>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533400" algn="l"/>
              </a:tabLst>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533400" algn="l"/>
              </a:tabLst>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533400" algn="l"/>
              </a:tabLst>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FontTx/>
              <a:buNone/>
            </a:pPr>
            <a:r>
              <a:rPr lang="zh-CN" altLang="en-US">
                <a:solidFill>
                  <a:schemeClr val="accent2"/>
                </a:solidFill>
                <a:sym typeface="Times New Roman" panose="02020603050405020304" pitchFamily="18" charset="0"/>
              </a:rPr>
              <a:t>统计分布函数：描述微观粒子占据不同能量量子态的几率。</a:t>
            </a:r>
          </a:p>
          <a:p>
            <a:pPr eaLnBrk="1" hangingPunct="1">
              <a:lnSpc>
                <a:spcPct val="120000"/>
              </a:lnSpc>
              <a:spcBef>
                <a:spcPct val="0"/>
              </a:spcBef>
              <a:buClrTx/>
              <a:buFontTx/>
              <a:buNone/>
            </a:pPr>
            <a:r>
              <a:rPr lang="en-US" altLang="zh-CN">
                <a:solidFill>
                  <a:schemeClr val="tx1"/>
                </a:solidFill>
                <a:sym typeface="Times New Roman" panose="02020603050405020304" pitchFamily="18" charset="0"/>
              </a:rPr>
              <a:t>1</a:t>
            </a:r>
            <a:r>
              <a:rPr lang="zh-CN" altLang="en-US">
                <a:solidFill>
                  <a:schemeClr val="tx1"/>
                </a:solidFill>
                <a:sym typeface="Times New Roman" panose="02020603050405020304" pitchFamily="18" charset="0"/>
              </a:rPr>
              <a:t>）</a:t>
            </a:r>
            <a:r>
              <a:rPr lang="zh-CN" altLang="en-US">
                <a:solidFill>
                  <a:schemeClr val="accent2"/>
                </a:solidFill>
                <a:sym typeface="Times New Roman" panose="02020603050405020304" pitchFamily="18" charset="0"/>
              </a:rPr>
              <a:t>麦克斯韦</a:t>
            </a:r>
            <a:r>
              <a:rPr lang="en-US" altLang="zh-CN">
                <a:solidFill>
                  <a:schemeClr val="accent2"/>
                </a:solidFill>
                <a:sym typeface="Times New Roman" panose="02020603050405020304" pitchFamily="18" charset="0"/>
              </a:rPr>
              <a:t>—</a:t>
            </a:r>
            <a:r>
              <a:rPr lang="zh-CN" altLang="en-US">
                <a:solidFill>
                  <a:schemeClr val="accent2"/>
                </a:solidFill>
                <a:sym typeface="Times New Roman" panose="02020603050405020304" pitchFamily="18" charset="0"/>
              </a:rPr>
              <a:t>玻尔兹曼统计分布函数</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不同微观粒子之间相互可以区分，每个能态上所允许存在的粒子数量不受限制。主要适用于经典粒子的能量分布。</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例如低压密闭容器中的气体分子遵循麦克斯韦</a:t>
            </a:r>
            <a:r>
              <a:rPr lang="en-US" altLang="zh-CN">
                <a:solidFill>
                  <a:schemeClr val="tx1"/>
                </a:solidFill>
                <a:sym typeface="Times New Roman" panose="02020603050405020304" pitchFamily="18" charset="0"/>
              </a:rPr>
              <a:t>—</a:t>
            </a:r>
            <a:r>
              <a:rPr lang="zh-CN" altLang="en-US">
                <a:solidFill>
                  <a:schemeClr val="tx1"/>
                </a:solidFill>
                <a:sym typeface="Times New Roman" panose="02020603050405020304" pitchFamily="18" charset="0"/>
              </a:rPr>
              <a:t>玻尔兹曼统计分布。</a:t>
            </a:r>
          </a:p>
          <a:p>
            <a:pPr eaLnBrk="1" hangingPunct="1">
              <a:lnSpc>
                <a:spcPct val="120000"/>
              </a:lnSpc>
              <a:spcBef>
                <a:spcPct val="0"/>
              </a:spcBef>
              <a:buClrTx/>
              <a:buFontTx/>
              <a:buNone/>
            </a:pPr>
            <a:r>
              <a:rPr lang="en-US" altLang="zh-CN">
                <a:solidFill>
                  <a:schemeClr val="tx1"/>
                </a:solidFill>
                <a:sym typeface="Times New Roman" panose="02020603050405020304" pitchFamily="18" charset="0"/>
              </a:rPr>
              <a:t>2</a:t>
            </a:r>
            <a:r>
              <a:rPr lang="zh-CN" altLang="en-US">
                <a:solidFill>
                  <a:schemeClr val="tx1"/>
                </a:solidFill>
                <a:sym typeface="Times New Roman" panose="02020603050405020304" pitchFamily="18" charset="0"/>
              </a:rPr>
              <a:t>）</a:t>
            </a:r>
            <a:r>
              <a:rPr lang="zh-CN" altLang="en-US">
                <a:solidFill>
                  <a:schemeClr val="accent2"/>
                </a:solidFill>
                <a:sym typeface="Times New Roman" panose="02020603050405020304" pitchFamily="18" charset="0"/>
              </a:rPr>
              <a:t>玻色－爱因斯坦统计分布函数（玻色子）</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不同微观粒子之间相互无法区分，但是每个量子态上所允许存在的粒子数量仍然不受限制，不受泡利不相容原理的约束。</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例如，光子遵循玻色－爱因斯坦统计分布规律。</a:t>
            </a:r>
          </a:p>
          <a:p>
            <a:pPr eaLnBrk="1" hangingPunct="1">
              <a:lnSpc>
                <a:spcPct val="120000"/>
              </a:lnSpc>
              <a:spcBef>
                <a:spcPct val="0"/>
              </a:spcBef>
              <a:buClrTx/>
              <a:buFontTx/>
              <a:buNone/>
            </a:pPr>
            <a:r>
              <a:rPr lang="en-US" altLang="zh-CN">
                <a:solidFill>
                  <a:schemeClr val="tx1"/>
                </a:solidFill>
                <a:sym typeface="Times New Roman" panose="02020603050405020304" pitchFamily="18" charset="0"/>
              </a:rPr>
              <a:t>3</a:t>
            </a:r>
            <a:r>
              <a:rPr lang="zh-CN" altLang="en-US">
                <a:solidFill>
                  <a:schemeClr val="tx1"/>
                </a:solidFill>
                <a:sym typeface="Times New Roman" panose="02020603050405020304" pitchFamily="18" charset="0"/>
              </a:rPr>
              <a:t>）</a:t>
            </a:r>
            <a:r>
              <a:rPr lang="zh-CN" altLang="en-US">
                <a:solidFill>
                  <a:srgbClr val="FF3300"/>
                </a:solidFill>
                <a:sym typeface="Times New Roman" panose="02020603050405020304" pitchFamily="18" charset="0"/>
              </a:rPr>
              <a:t>费米－狄拉克统计分布函数（费米子）</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不同微观粒子之间相互无法区分，并且每个量子态上只允许存在一个微观粒子。服从泡利不相容原理。</a:t>
            </a:r>
          </a:p>
          <a:p>
            <a:pPr eaLnBrk="1" hangingPunct="1">
              <a:lnSpc>
                <a:spcPct val="120000"/>
              </a:lnSpc>
              <a:spcBef>
                <a:spcPct val="0"/>
              </a:spcBef>
              <a:buClrTx/>
              <a:buFontTx/>
              <a:buNone/>
            </a:pPr>
            <a:r>
              <a:rPr lang="zh-CN" altLang="en-US">
                <a:solidFill>
                  <a:schemeClr val="tx1"/>
                </a:solidFill>
                <a:sym typeface="Times New Roman" panose="02020603050405020304" pitchFamily="18" charset="0"/>
              </a:rPr>
              <a:t>      例如，晶体中的电子遵循费米－狄拉克统计分布规律。</a:t>
            </a:r>
          </a:p>
        </p:txBody>
      </p:sp>
      <p:sp>
        <p:nvSpPr>
          <p:cNvPr id="12291" name="Rectangle 5">
            <a:extLst>
              <a:ext uri="{FF2B5EF4-FFF2-40B4-BE49-F238E27FC236}">
                <a16:creationId xmlns:a16="http://schemas.microsoft.com/office/drawing/2014/main" id="{24A3522C-9BAF-4D8E-85CF-0A02A79BFE00}"/>
              </a:ext>
            </a:extLst>
          </p:cNvPr>
          <p:cNvSpPr>
            <a:spLocks noChangeArrowheads="1"/>
          </p:cNvSpPr>
          <p:nvPr/>
        </p:nvSpPr>
        <p:spPr bwMode="auto">
          <a:xfrm>
            <a:off x="188773" y="620688"/>
            <a:ext cx="53609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65048" bIns="165048"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400" dirty="0">
                <a:solidFill>
                  <a:srgbClr val="0000FF"/>
                </a:solidFill>
                <a:cs typeface="Times New Roman" panose="02020603050405020304" pitchFamily="18" charset="0"/>
                <a:sym typeface="Times New Roman" panose="02020603050405020304" pitchFamily="18" charset="0"/>
              </a:rPr>
              <a:t>2. </a:t>
            </a:r>
            <a:r>
              <a:rPr lang="zh-CN" altLang="en-US" sz="2400" dirty="0">
                <a:solidFill>
                  <a:srgbClr val="0000FF"/>
                </a:solidFill>
                <a:cs typeface="Times New Roman" panose="02020603050405020304" pitchFamily="18" charset="0"/>
                <a:sym typeface="Times New Roman" panose="02020603050405020304" pitchFamily="18" charset="0"/>
              </a:rPr>
              <a:t>微观粒子统计分布规律</a:t>
            </a:r>
          </a:p>
        </p:txBody>
      </p:sp>
    </p:spTree>
    <p:extLst>
      <p:ext uri="{BB962C8B-B14F-4D97-AF65-F5344CB8AC3E}">
        <p14:creationId xmlns:p14="http://schemas.microsoft.com/office/powerpoint/2010/main" val="1685761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9F3CF210-7FD0-4BDE-88A4-1786DC56DC68}"/>
              </a:ext>
            </a:extLst>
          </p:cNvPr>
          <p:cNvSpPr txBox="1">
            <a:spLocks noChangeArrowheads="1"/>
          </p:cNvSpPr>
          <p:nvPr/>
        </p:nvSpPr>
        <p:spPr bwMode="auto">
          <a:xfrm>
            <a:off x="3149600" y="312738"/>
            <a:ext cx="27019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chemeClr val="accent2"/>
                </a:solidFill>
                <a:sym typeface="Times New Roman" panose="02020603050405020304" pitchFamily="18" charset="0"/>
              </a:rPr>
              <a:t>禁带变窄效应</a:t>
            </a:r>
          </a:p>
        </p:txBody>
      </p:sp>
      <p:sp>
        <p:nvSpPr>
          <p:cNvPr id="57347" name="Rectangle 5">
            <a:extLst>
              <a:ext uri="{FF2B5EF4-FFF2-40B4-BE49-F238E27FC236}">
                <a16:creationId xmlns:a16="http://schemas.microsoft.com/office/drawing/2014/main" id="{3CA7AB15-C69A-4DC8-B1B1-B22C41D7D2DA}"/>
              </a:ext>
            </a:extLst>
          </p:cNvPr>
          <p:cNvSpPr>
            <a:spLocks noChangeArrowheads="1"/>
          </p:cNvSpPr>
          <p:nvPr/>
        </p:nvSpPr>
        <p:spPr bwMode="auto">
          <a:xfrm>
            <a:off x="468313" y="1000125"/>
            <a:ext cx="8066087"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20000"/>
              </a:lnSpc>
              <a:spcBef>
                <a:spcPct val="0"/>
              </a:spcBef>
              <a:buClrTx/>
              <a:buFont typeface="Wingdings" panose="05000000000000000000" pitchFamily="2" charset="2"/>
              <a:buChar char="Ø"/>
            </a:pPr>
            <a:r>
              <a:rPr lang="zh-CN" altLang="en-US" sz="2400">
                <a:solidFill>
                  <a:schemeClr val="tx1"/>
                </a:solidFill>
                <a:sym typeface="Times New Roman" panose="02020603050405020304" pitchFamily="18" charset="0"/>
              </a:rPr>
              <a:t>简并半导体中，杂质浓度高，杂质原子互相靠近，杂质原子的孤立能级称为杂质能带。</a:t>
            </a:r>
          </a:p>
          <a:p>
            <a:pPr>
              <a:lnSpc>
                <a:spcPct val="120000"/>
              </a:lnSpc>
              <a:spcBef>
                <a:spcPct val="0"/>
              </a:spcBef>
              <a:buClrTx/>
              <a:buFont typeface="Wingdings" panose="05000000000000000000" pitchFamily="2" charset="2"/>
              <a:buChar char="Ø"/>
            </a:pPr>
            <a:r>
              <a:rPr lang="zh-CN" altLang="en-US" sz="2400">
                <a:solidFill>
                  <a:schemeClr val="tx1"/>
                </a:solidFill>
                <a:sym typeface="Times New Roman" panose="02020603050405020304" pitchFamily="18" charset="0"/>
              </a:rPr>
              <a:t>杂质能带若进入导带或价带，与导带或能带重叠，形成新的简并能带，简并能带的尾部进入禁带中，使真正的禁带宽度变小，称为</a:t>
            </a:r>
            <a:r>
              <a:rPr lang="zh-CN" altLang="en-US" sz="2400">
                <a:solidFill>
                  <a:srgbClr val="FF0000"/>
                </a:solidFill>
                <a:sym typeface="Times New Roman" panose="02020603050405020304" pitchFamily="18" charset="0"/>
              </a:rPr>
              <a:t>禁带变窄效应</a:t>
            </a:r>
            <a:r>
              <a:rPr lang="zh-CN" altLang="en-US" sz="2400">
                <a:solidFill>
                  <a:schemeClr val="tx1"/>
                </a:solidFill>
                <a:sym typeface="Times New Roman" panose="02020603050405020304" pitchFamily="18" charset="0"/>
              </a:rPr>
              <a:t>。</a:t>
            </a:r>
            <a:endParaRPr lang="zh-CN" altLang="en-US" sz="2400" baseline="30000">
              <a:solidFill>
                <a:schemeClr val="tx1"/>
              </a:solidFill>
              <a:sym typeface="Times New Roman" panose="02020603050405020304" pitchFamily="18" charset="0"/>
            </a:endParaRPr>
          </a:p>
        </p:txBody>
      </p:sp>
      <p:pic>
        <p:nvPicPr>
          <p:cNvPr id="57348" name="Picture 9">
            <a:extLst>
              <a:ext uri="{FF2B5EF4-FFF2-40B4-BE49-F238E27FC236}">
                <a16:creationId xmlns:a16="http://schemas.microsoft.com/office/drawing/2014/main" id="{153D4F2A-5C24-4B27-9525-EB876D0FE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29000"/>
            <a:ext cx="6472238"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7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A55D319-0835-4ADD-A639-0230B008D465}"/>
              </a:ext>
            </a:extLst>
          </p:cNvPr>
          <p:cNvSpPr>
            <a:spLocks noGrp="1" noChangeArrowheads="1"/>
          </p:cNvSpPr>
          <p:nvPr>
            <p:ph type="title"/>
          </p:nvPr>
        </p:nvSpPr>
        <p:spPr/>
        <p:txBody>
          <a:bodyPr/>
          <a:lstStyle/>
          <a:p>
            <a:pPr eaLnBrk="1" hangingPunct="1"/>
            <a:r>
              <a:rPr lang="en-US" altLang="zh-CN" dirty="0">
                <a:sym typeface="Times New Roman" panose="02020603050405020304" pitchFamily="18" charset="0"/>
              </a:rPr>
              <a:t>★</a:t>
            </a:r>
            <a:r>
              <a:rPr lang="zh-CN" altLang="en-US" dirty="0">
                <a:sym typeface="Times New Roman" panose="02020603050405020304" pitchFamily="18" charset="0"/>
              </a:rPr>
              <a:t>本节重点内容★</a:t>
            </a:r>
          </a:p>
        </p:txBody>
      </p:sp>
      <p:sp>
        <p:nvSpPr>
          <p:cNvPr id="58371" name="Rectangle 3">
            <a:extLst>
              <a:ext uri="{FF2B5EF4-FFF2-40B4-BE49-F238E27FC236}">
                <a16:creationId xmlns:a16="http://schemas.microsoft.com/office/drawing/2014/main" id="{4E5ECD95-2528-4781-9626-25AD68D68FA5}"/>
              </a:ext>
            </a:extLst>
          </p:cNvPr>
          <p:cNvSpPr>
            <a:spLocks noGrp="1" noChangeArrowheads="1"/>
          </p:cNvSpPr>
          <p:nvPr>
            <p:ph type="body" idx="1"/>
          </p:nvPr>
        </p:nvSpPr>
        <p:spPr>
          <a:xfrm>
            <a:off x="755650" y="2349500"/>
            <a:ext cx="7632700" cy="2124075"/>
          </a:xfrm>
        </p:spPr>
        <p:txBody>
          <a:bodyPr>
            <a:normAutofit/>
          </a:bodyPr>
          <a:lstStyle/>
          <a:p>
            <a:pPr eaLnBrk="1" hangingPunct="1">
              <a:buFont typeface="Wingdings" panose="05000000000000000000" pitchFamily="2" charset="2"/>
              <a:buChar char="Ø"/>
            </a:pPr>
            <a:r>
              <a:rPr lang="zh-CN" altLang="en-US" sz="2800" dirty="0">
                <a:solidFill>
                  <a:schemeClr val="tx1"/>
                </a:solidFill>
                <a:sym typeface="Times New Roman" panose="02020603050405020304" pitchFamily="18" charset="0"/>
              </a:rPr>
              <a:t>允带</a:t>
            </a:r>
            <a:r>
              <a:rPr lang="en-US" altLang="zh-CN" sz="2800" dirty="0">
                <a:solidFill>
                  <a:schemeClr val="tx1"/>
                </a:solidFill>
                <a:sym typeface="Times New Roman" panose="02020603050405020304" pitchFamily="18" charset="0"/>
              </a:rPr>
              <a:t>(</a:t>
            </a:r>
            <a:r>
              <a:rPr lang="zh-CN" altLang="en-US" sz="2800" dirty="0">
                <a:solidFill>
                  <a:schemeClr val="tx1"/>
                </a:solidFill>
                <a:sym typeface="Times New Roman" panose="02020603050405020304" pitchFamily="18" charset="0"/>
              </a:rPr>
              <a:t>导带、价带</a:t>
            </a:r>
            <a:r>
              <a:rPr lang="en-US" altLang="zh-CN" sz="2800" dirty="0">
                <a:solidFill>
                  <a:schemeClr val="tx1"/>
                </a:solidFill>
                <a:sym typeface="Times New Roman" panose="02020603050405020304" pitchFamily="18" charset="0"/>
              </a:rPr>
              <a:t>)</a:t>
            </a:r>
            <a:r>
              <a:rPr lang="zh-CN" altLang="en-US" sz="2800" dirty="0">
                <a:solidFill>
                  <a:schemeClr val="tx1"/>
                </a:solidFill>
                <a:sym typeface="Times New Roman" panose="02020603050405020304" pitchFamily="18" charset="0"/>
              </a:rPr>
              <a:t>中的载流子浓度公式</a:t>
            </a:r>
          </a:p>
          <a:p>
            <a:pPr eaLnBrk="1" hangingPunct="1">
              <a:buFont typeface="Wingdings" panose="05000000000000000000" pitchFamily="2" charset="2"/>
              <a:buChar char="Ø"/>
            </a:pPr>
            <a:r>
              <a:rPr lang="zh-CN" altLang="en-US" sz="2800" dirty="0">
                <a:solidFill>
                  <a:schemeClr val="tx1"/>
                </a:solidFill>
                <a:sym typeface="Times New Roman" panose="02020603050405020304" pitchFamily="18" charset="0"/>
              </a:rPr>
              <a:t>热平衡条件、电中性条件</a:t>
            </a:r>
            <a:endParaRPr lang="en-US" altLang="zh-CN" sz="2800" dirty="0">
              <a:solidFill>
                <a:schemeClr val="tx1"/>
              </a:solidFill>
              <a:sym typeface="Times New Roman" panose="02020603050405020304" pitchFamily="18" charset="0"/>
            </a:endParaRPr>
          </a:p>
          <a:p>
            <a:pPr eaLnBrk="1" hangingPunct="1">
              <a:buFont typeface="Wingdings" panose="05000000000000000000" pitchFamily="2" charset="2"/>
              <a:buChar char="Ø"/>
            </a:pPr>
            <a:r>
              <a:rPr lang="zh-CN" altLang="en-US" sz="2800" dirty="0">
                <a:solidFill>
                  <a:schemeClr val="tx1"/>
                </a:solidFill>
                <a:sym typeface="Times New Roman" panose="02020603050405020304" pitchFamily="18" charset="0"/>
              </a:rPr>
              <a:t>载流子浓度计算</a:t>
            </a:r>
            <a:endParaRPr lang="en-US" altLang="zh-CN" sz="2800" dirty="0">
              <a:solidFill>
                <a:schemeClr val="tx1"/>
              </a:solidFill>
              <a:sym typeface="Times New Roman" panose="02020603050405020304" pitchFamily="18" charset="0"/>
            </a:endParaRPr>
          </a:p>
        </p:txBody>
      </p:sp>
    </p:spTree>
    <p:extLst>
      <p:ext uri="{BB962C8B-B14F-4D97-AF65-F5344CB8AC3E}">
        <p14:creationId xmlns:p14="http://schemas.microsoft.com/office/powerpoint/2010/main" val="1894700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a:extLst>
              <a:ext uri="{FF2B5EF4-FFF2-40B4-BE49-F238E27FC236}">
                <a16:creationId xmlns:a16="http://schemas.microsoft.com/office/drawing/2014/main" id="{CB16EA8A-D2F2-4F46-8C82-0EB0BA03C6D0}"/>
              </a:ext>
            </a:extLst>
          </p:cNvPr>
          <p:cNvGraphicFramePr>
            <a:graphicFrameLocks noChangeAspect="1"/>
          </p:cNvGraphicFramePr>
          <p:nvPr/>
        </p:nvGraphicFramePr>
        <p:xfrm>
          <a:off x="854075" y="2928938"/>
          <a:ext cx="4340225" cy="874712"/>
        </p:xfrm>
        <a:graphic>
          <a:graphicData uri="http://schemas.openxmlformats.org/presentationml/2006/ole">
            <mc:AlternateContent xmlns:mc="http://schemas.openxmlformats.org/markup-compatibility/2006">
              <mc:Choice xmlns:v="urn:schemas-microsoft-com:vml" Requires="v">
                <p:oleObj spid="_x0000_s208014" name="Equation" r:id="rId3" imgW="2273300" imgH="457200" progId="Equation.3">
                  <p:embed/>
                </p:oleObj>
              </mc:Choice>
              <mc:Fallback>
                <p:oleObj name="Equation" r:id="rId3" imgW="2273300" imgH="457200" progId="Equation.3">
                  <p:embed/>
                  <p:pic>
                    <p:nvPicPr>
                      <p:cNvPr id="59394" name="Object 2">
                        <a:extLst>
                          <a:ext uri="{FF2B5EF4-FFF2-40B4-BE49-F238E27FC236}">
                            <a16:creationId xmlns:a16="http://schemas.microsoft.com/office/drawing/2014/main" id="{CB16EA8A-D2F2-4F46-8C82-0EB0BA03C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2928938"/>
                        <a:ext cx="4340225" cy="87471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Text Box 3">
            <a:extLst>
              <a:ext uri="{FF2B5EF4-FFF2-40B4-BE49-F238E27FC236}">
                <a16:creationId xmlns:a16="http://schemas.microsoft.com/office/drawing/2014/main" id="{E188702C-19FB-4E94-B6AA-8425357BC831}"/>
              </a:ext>
            </a:extLst>
          </p:cNvPr>
          <p:cNvSpPr txBox="1">
            <a:spLocks noChangeArrowheads="1"/>
          </p:cNvSpPr>
          <p:nvPr/>
        </p:nvSpPr>
        <p:spPr bwMode="auto">
          <a:xfrm>
            <a:off x="2278063" y="319088"/>
            <a:ext cx="5734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FF0000"/>
                </a:solidFill>
                <a:sym typeface="Times New Roman" panose="02020603050405020304" pitchFamily="18" charset="0"/>
              </a:rPr>
              <a:t>需记住的重要公式和结论</a:t>
            </a:r>
          </a:p>
        </p:txBody>
      </p:sp>
      <p:graphicFrame>
        <p:nvGraphicFramePr>
          <p:cNvPr id="59396" name="Object 4">
            <a:extLst>
              <a:ext uri="{FF2B5EF4-FFF2-40B4-BE49-F238E27FC236}">
                <a16:creationId xmlns:a16="http://schemas.microsoft.com/office/drawing/2014/main" id="{11E99864-BF81-4D1D-9CD4-27FFDD8AA6AA}"/>
              </a:ext>
            </a:extLst>
          </p:cNvPr>
          <p:cNvGraphicFramePr>
            <a:graphicFrameLocks noChangeAspect="1"/>
          </p:cNvGraphicFramePr>
          <p:nvPr/>
        </p:nvGraphicFramePr>
        <p:xfrm>
          <a:off x="971550" y="1052513"/>
          <a:ext cx="2736850" cy="809625"/>
        </p:xfrm>
        <a:graphic>
          <a:graphicData uri="http://schemas.openxmlformats.org/presentationml/2006/ole">
            <mc:AlternateContent xmlns:mc="http://schemas.openxmlformats.org/markup-compatibility/2006">
              <mc:Choice xmlns:v="urn:schemas-microsoft-com:vml" Requires="v">
                <p:oleObj spid="_x0000_s208015" name="公式" r:id="rId5" imgW="1459866" imgH="431613" progId="Equation.3">
                  <p:embed/>
                </p:oleObj>
              </mc:Choice>
              <mc:Fallback>
                <p:oleObj name="公式" r:id="rId5" imgW="1459866" imgH="431613" progId="Equation.3">
                  <p:embed/>
                  <p:pic>
                    <p:nvPicPr>
                      <p:cNvPr id="59396" name="Object 4">
                        <a:extLst>
                          <a:ext uri="{FF2B5EF4-FFF2-40B4-BE49-F238E27FC236}">
                            <a16:creationId xmlns:a16="http://schemas.microsoft.com/office/drawing/2014/main" id="{11E99864-BF81-4D1D-9CD4-27FFDD8A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052513"/>
                        <a:ext cx="2736850" cy="8096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Object 5">
            <a:extLst>
              <a:ext uri="{FF2B5EF4-FFF2-40B4-BE49-F238E27FC236}">
                <a16:creationId xmlns:a16="http://schemas.microsoft.com/office/drawing/2014/main" id="{27486A94-1E43-49BD-8C0A-634FCFB65997}"/>
              </a:ext>
            </a:extLst>
          </p:cNvPr>
          <p:cNvGraphicFramePr>
            <a:graphicFrameLocks noChangeAspect="1"/>
          </p:cNvGraphicFramePr>
          <p:nvPr/>
        </p:nvGraphicFramePr>
        <p:xfrm>
          <a:off x="1036638" y="1958975"/>
          <a:ext cx="2606675" cy="820738"/>
        </p:xfrm>
        <a:graphic>
          <a:graphicData uri="http://schemas.openxmlformats.org/presentationml/2006/ole">
            <mc:AlternateContent xmlns:mc="http://schemas.openxmlformats.org/markup-compatibility/2006">
              <mc:Choice xmlns:v="urn:schemas-microsoft-com:vml" Requires="v">
                <p:oleObj spid="_x0000_s208016" name="公式" r:id="rId7" imgW="1371600" imgH="431800" progId="Equation.3">
                  <p:embed/>
                </p:oleObj>
              </mc:Choice>
              <mc:Fallback>
                <p:oleObj name="公式" r:id="rId7" imgW="1371600" imgH="431800" progId="Equation.3">
                  <p:embed/>
                  <p:pic>
                    <p:nvPicPr>
                      <p:cNvPr id="59397" name="Object 5">
                        <a:extLst>
                          <a:ext uri="{FF2B5EF4-FFF2-40B4-BE49-F238E27FC236}">
                            <a16:creationId xmlns:a16="http://schemas.microsoft.com/office/drawing/2014/main" id="{27486A94-1E43-49BD-8C0A-634FCFB659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38" y="1958975"/>
                        <a:ext cx="2606675" cy="82073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6">
            <a:extLst>
              <a:ext uri="{FF2B5EF4-FFF2-40B4-BE49-F238E27FC236}">
                <a16:creationId xmlns:a16="http://schemas.microsoft.com/office/drawing/2014/main" id="{87D4E408-3ECE-4983-B13F-867179E5C128}"/>
              </a:ext>
            </a:extLst>
          </p:cNvPr>
          <p:cNvGraphicFramePr>
            <a:graphicFrameLocks noChangeAspect="1"/>
          </p:cNvGraphicFramePr>
          <p:nvPr/>
        </p:nvGraphicFramePr>
        <p:xfrm>
          <a:off x="1128713" y="4979988"/>
          <a:ext cx="1468437" cy="646112"/>
        </p:xfrm>
        <a:graphic>
          <a:graphicData uri="http://schemas.openxmlformats.org/presentationml/2006/ole">
            <mc:AlternateContent xmlns:mc="http://schemas.openxmlformats.org/markup-compatibility/2006">
              <mc:Choice xmlns:v="urn:schemas-microsoft-com:vml" Requires="v">
                <p:oleObj spid="_x0000_s208017" name="Equation" r:id="rId9" imgW="634725" imgH="279279" progId="Equation.3">
                  <p:embed/>
                </p:oleObj>
              </mc:Choice>
              <mc:Fallback>
                <p:oleObj name="Equation" r:id="rId9" imgW="634725" imgH="279279" progId="Equation.3">
                  <p:embed/>
                  <p:pic>
                    <p:nvPicPr>
                      <p:cNvPr id="59398" name="Object 6">
                        <a:extLst>
                          <a:ext uri="{FF2B5EF4-FFF2-40B4-BE49-F238E27FC236}">
                            <a16:creationId xmlns:a16="http://schemas.microsoft.com/office/drawing/2014/main" id="{87D4E408-3ECE-4983-B13F-867179E5C1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713" y="4979988"/>
                        <a:ext cx="1468437" cy="646112"/>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9" name="Text Box 7">
            <a:extLst>
              <a:ext uri="{FF2B5EF4-FFF2-40B4-BE49-F238E27FC236}">
                <a16:creationId xmlns:a16="http://schemas.microsoft.com/office/drawing/2014/main" id="{7B76C31E-D235-4A4E-A5CB-83B78D282007}"/>
              </a:ext>
            </a:extLst>
          </p:cNvPr>
          <p:cNvSpPr txBox="1">
            <a:spLocks noChangeArrowheads="1"/>
          </p:cNvSpPr>
          <p:nvPr/>
        </p:nvSpPr>
        <p:spPr bwMode="auto">
          <a:xfrm>
            <a:off x="4408488" y="4221163"/>
            <a:ext cx="33782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3200" i="1">
                <a:solidFill>
                  <a:schemeClr val="tx1"/>
                </a:solidFill>
                <a:sym typeface="Times New Roman" panose="02020603050405020304" pitchFamily="18" charset="0"/>
              </a:rPr>
              <a:t>n</a:t>
            </a:r>
            <a:r>
              <a:rPr lang="en-US" altLang="zh-CN" sz="3200" baseline="-25000">
                <a:solidFill>
                  <a:schemeClr val="tx1"/>
                </a:solidFill>
                <a:sym typeface="Times New Roman" panose="02020603050405020304" pitchFamily="18" charset="0"/>
              </a:rPr>
              <a:t>0</a:t>
            </a:r>
            <a:r>
              <a:rPr lang="en-US" altLang="zh-CN" sz="3200">
                <a:solidFill>
                  <a:schemeClr val="tx1"/>
                </a:solidFill>
                <a:sym typeface="Times New Roman" panose="02020603050405020304" pitchFamily="18" charset="0"/>
              </a:rPr>
              <a:t>+</a:t>
            </a:r>
            <a:r>
              <a:rPr lang="en-US" altLang="zh-CN" sz="3200" i="1">
                <a:solidFill>
                  <a:schemeClr val="tx1"/>
                </a:solidFill>
                <a:sym typeface="Times New Roman" panose="02020603050405020304" pitchFamily="18" charset="0"/>
              </a:rPr>
              <a:t>p</a:t>
            </a:r>
            <a:r>
              <a:rPr lang="en-US" altLang="zh-CN" sz="3200" i="1" baseline="-25000">
                <a:solidFill>
                  <a:schemeClr val="tx1"/>
                </a:solidFill>
                <a:sym typeface="Times New Roman" panose="02020603050405020304" pitchFamily="18" charset="0"/>
              </a:rPr>
              <a:t>A</a:t>
            </a:r>
            <a:r>
              <a:rPr lang="en-US" altLang="zh-CN" sz="3200" baseline="30000">
                <a:solidFill>
                  <a:schemeClr val="tx1"/>
                </a:solidFill>
                <a:sym typeface="Times New Roman" panose="02020603050405020304" pitchFamily="18" charset="0"/>
              </a:rPr>
              <a:t>- </a:t>
            </a:r>
            <a:r>
              <a:rPr lang="en-US" altLang="zh-CN" sz="3200">
                <a:solidFill>
                  <a:schemeClr val="tx1"/>
                </a:solidFill>
                <a:sym typeface="Times New Roman" panose="02020603050405020304" pitchFamily="18" charset="0"/>
              </a:rPr>
              <a:t>=</a:t>
            </a:r>
            <a:r>
              <a:rPr lang="en-US" altLang="zh-CN" sz="3200" i="1">
                <a:solidFill>
                  <a:schemeClr val="tx1"/>
                </a:solidFill>
                <a:sym typeface="Times New Roman" panose="02020603050405020304" pitchFamily="18" charset="0"/>
              </a:rPr>
              <a:t>p</a:t>
            </a:r>
            <a:r>
              <a:rPr lang="en-US" altLang="zh-CN" sz="3200" baseline="-25000">
                <a:solidFill>
                  <a:schemeClr val="tx1"/>
                </a:solidFill>
                <a:sym typeface="Times New Roman" panose="02020603050405020304" pitchFamily="18" charset="0"/>
              </a:rPr>
              <a:t>0</a:t>
            </a:r>
            <a:r>
              <a:rPr lang="en-US" altLang="zh-CN" sz="3200">
                <a:solidFill>
                  <a:schemeClr val="tx1"/>
                </a:solidFill>
                <a:sym typeface="Times New Roman" panose="02020603050405020304" pitchFamily="18" charset="0"/>
              </a:rPr>
              <a:t>+</a:t>
            </a:r>
            <a:r>
              <a:rPr lang="en-US" altLang="zh-CN" sz="3200" i="1">
                <a:solidFill>
                  <a:schemeClr val="tx1"/>
                </a:solidFill>
                <a:sym typeface="Times New Roman" panose="02020603050405020304" pitchFamily="18" charset="0"/>
              </a:rPr>
              <a:t>n</a:t>
            </a:r>
            <a:r>
              <a:rPr lang="en-US" altLang="zh-CN" sz="3200" i="1" baseline="-25000">
                <a:solidFill>
                  <a:schemeClr val="tx1"/>
                </a:solidFill>
                <a:sym typeface="Times New Roman" panose="02020603050405020304" pitchFamily="18" charset="0"/>
              </a:rPr>
              <a:t>D</a:t>
            </a:r>
            <a:r>
              <a:rPr lang="en-US" altLang="zh-CN" sz="3200" baseline="30000">
                <a:solidFill>
                  <a:schemeClr val="tx1"/>
                </a:solidFill>
                <a:sym typeface="Times New Roman" panose="02020603050405020304" pitchFamily="18" charset="0"/>
              </a:rPr>
              <a:t>+</a:t>
            </a:r>
          </a:p>
        </p:txBody>
      </p:sp>
      <p:sp>
        <p:nvSpPr>
          <p:cNvPr id="59400" name="Text Box 8">
            <a:extLst>
              <a:ext uri="{FF2B5EF4-FFF2-40B4-BE49-F238E27FC236}">
                <a16:creationId xmlns:a16="http://schemas.microsoft.com/office/drawing/2014/main" id="{0C6F484A-5F94-4C94-BB4E-A52606C2CA07}"/>
              </a:ext>
            </a:extLst>
          </p:cNvPr>
          <p:cNvSpPr txBox="1">
            <a:spLocks noChangeArrowheads="1"/>
          </p:cNvSpPr>
          <p:nvPr/>
        </p:nvSpPr>
        <p:spPr bwMode="auto">
          <a:xfrm>
            <a:off x="1538288" y="4162425"/>
            <a:ext cx="29718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a:solidFill>
                  <a:schemeClr val="tx1"/>
                </a:solidFill>
                <a:sym typeface="Times New Roman" panose="02020603050405020304" pitchFamily="18" charset="0"/>
              </a:rPr>
              <a:t>热平衡下，任意半导体都满足电中性条件</a:t>
            </a:r>
          </a:p>
        </p:txBody>
      </p:sp>
      <p:graphicFrame>
        <p:nvGraphicFramePr>
          <p:cNvPr id="59401" name="Object 5">
            <a:extLst>
              <a:ext uri="{FF2B5EF4-FFF2-40B4-BE49-F238E27FC236}">
                <a16:creationId xmlns:a16="http://schemas.microsoft.com/office/drawing/2014/main" id="{1E455AA3-62E8-406F-AFE7-E04F6BA620F5}"/>
              </a:ext>
            </a:extLst>
          </p:cNvPr>
          <p:cNvGraphicFramePr>
            <a:graphicFrameLocks noChangeAspect="1"/>
          </p:cNvGraphicFramePr>
          <p:nvPr/>
        </p:nvGraphicFramePr>
        <p:xfrm>
          <a:off x="5627688" y="5662613"/>
          <a:ext cx="2219325" cy="763587"/>
        </p:xfrm>
        <a:graphic>
          <a:graphicData uri="http://schemas.openxmlformats.org/presentationml/2006/ole">
            <mc:AlternateContent xmlns:mc="http://schemas.openxmlformats.org/markup-compatibility/2006">
              <mc:Choice xmlns:v="urn:schemas-microsoft-com:vml" Requires="v">
                <p:oleObj spid="_x0000_s208018" name="Equation" r:id="rId11" imgW="1155700" imgH="393700" progId="Equation.3">
                  <p:embed/>
                </p:oleObj>
              </mc:Choice>
              <mc:Fallback>
                <p:oleObj name="Equation" r:id="rId11" imgW="1155700" imgH="393700" progId="Equation.3">
                  <p:embed/>
                  <p:pic>
                    <p:nvPicPr>
                      <p:cNvPr id="59401" name="Object 5">
                        <a:extLst>
                          <a:ext uri="{FF2B5EF4-FFF2-40B4-BE49-F238E27FC236}">
                            <a16:creationId xmlns:a16="http://schemas.microsoft.com/office/drawing/2014/main" id="{1E455AA3-62E8-406F-AFE7-E04F6BA620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7688" y="5662613"/>
                        <a:ext cx="221932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2" name="Text Box 7">
            <a:extLst>
              <a:ext uri="{FF2B5EF4-FFF2-40B4-BE49-F238E27FC236}">
                <a16:creationId xmlns:a16="http://schemas.microsoft.com/office/drawing/2014/main" id="{3A4E1015-34A1-4AA1-ADD7-3CC3C496BC7A}"/>
              </a:ext>
            </a:extLst>
          </p:cNvPr>
          <p:cNvSpPr txBox="1">
            <a:spLocks noChangeArrowheads="1"/>
          </p:cNvSpPr>
          <p:nvPr/>
        </p:nvSpPr>
        <p:spPr bwMode="auto">
          <a:xfrm>
            <a:off x="866775" y="5813425"/>
            <a:ext cx="43418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ym typeface="Times New Roman" panose="02020603050405020304" pitchFamily="18" charset="0"/>
              </a:rPr>
              <a:t>本征费米能级大约在禁带中间</a:t>
            </a:r>
          </a:p>
        </p:txBody>
      </p:sp>
    </p:spTree>
    <p:extLst>
      <p:ext uri="{BB962C8B-B14F-4D97-AF65-F5344CB8AC3E}">
        <p14:creationId xmlns:p14="http://schemas.microsoft.com/office/powerpoint/2010/main" val="108292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a:extLst>
              <a:ext uri="{FF2B5EF4-FFF2-40B4-BE49-F238E27FC236}">
                <a16:creationId xmlns:a16="http://schemas.microsoft.com/office/drawing/2014/main" id="{A27BFD8F-5F4A-4384-9840-E96DB6BB57E5}"/>
              </a:ext>
            </a:extLst>
          </p:cNvPr>
          <p:cNvSpPr txBox="1">
            <a:spLocks noChangeArrowheads="1"/>
          </p:cNvSpPr>
          <p:nvPr/>
        </p:nvSpPr>
        <p:spPr bwMode="auto">
          <a:xfrm>
            <a:off x="539750" y="1557338"/>
            <a:ext cx="72390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n</a:t>
            </a:r>
            <a:r>
              <a:rPr lang="zh-CN" altLang="en-US" sz="2400">
                <a:solidFill>
                  <a:schemeClr val="tx1"/>
                </a:solidFill>
                <a:sym typeface="Times New Roman" panose="02020603050405020304" pitchFamily="18" charset="0"/>
              </a:rPr>
              <a:t>型半导体（强电离情况下）</a:t>
            </a:r>
          </a:p>
          <a:p>
            <a:pPr>
              <a:spcBef>
                <a:spcPct val="50000"/>
              </a:spcBef>
              <a:buClrTx/>
              <a:buFontTx/>
              <a:buNone/>
            </a:pPr>
            <a:r>
              <a:rPr lang="zh-CN" altLang="en-US" sz="2400">
                <a:solidFill>
                  <a:schemeClr val="tx1"/>
                </a:solidFill>
                <a:sym typeface="Times New Roman" panose="02020603050405020304" pitchFamily="18" charset="0"/>
              </a:rPr>
              <a:t>     多子浓度</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n0</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D</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由</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n0</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n0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得到</a:t>
            </a:r>
            <a:r>
              <a:rPr lang="zh-CN" altLang="en-US" sz="2400">
                <a:solidFill>
                  <a:srgbClr val="FF0000"/>
                </a:solidFill>
                <a:sym typeface="Times New Roman" panose="02020603050405020304" pitchFamily="18" charset="0"/>
              </a:rPr>
              <a:t>少子浓度</a:t>
            </a:r>
          </a:p>
          <a:p>
            <a:pPr>
              <a:spcBef>
                <a:spcPct val="50000"/>
              </a:spcBef>
              <a:buClrTx/>
              <a:buFontTx/>
              <a:buNone/>
            </a:pPr>
            <a:r>
              <a:rPr lang="zh-CN" altLang="en-US" sz="2400">
                <a:solidFill>
                  <a:schemeClr val="tx1"/>
                </a:solidFill>
                <a:sym typeface="Times New Roman" panose="02020603050405020304" pitchFamily="18" charset="0"/>
              </a:rPr>
              <a:t>                                </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n0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D</a:t>
            </a:r>
            <a:r>
              <a:rPr lang="zh-CN" altLang="en-US" sz="2400">
                <a:solidFill>
                  <a:schemeClr val="tx1"/>
                </a:solidFill>
                <a:sym typeface="Times New Roman" panose="02020603050405020304" pitchFamily="18" charset="0"/>
              </a:rPr>
              <a:t>； </a:t>
            </a:r>
          </a:p>
        </p:txBody>
      </p:sp>
      <p:sp>
        <p:nvSpPr>
          <p:cNvPr id="60419" name="Text Box 6">
            <a:extLst>
              <a:ext uri="{FF2B5EF4-FFF2-40B4-BE49-F238E27FC236}">
                <a16:creationId xmlns:a16="http://schemas.microsoft.com/office/drawing/2014/main" id="{09B8E209-60F6-4F29-8154-341B819E1FF6}"/>
              </a:ext>
            </a:extLst>
          </p:cNvPr>
          <p:cNvSpPr txBox="1">
            <a:spLocks noChangeArrowheads="1"/>
          </p:cNvSpPr>
          <p:nvPr/>
        </p:nvSpPr>
        <p:spPr bwMode="auto">
          <a:xfrm>
            <a:off x="550863" y="3213100"/>
            <a:ext cx="72390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2400">
                <a:solidFill>
                  <a:schemeClr val="tx1"/>
                </a:solidFill>
                <a:sym typeface="Times New Roman" panose="02020603050405020304" pitchFamily="18" charset="0"/>
              </a:rPr>
              <a:t>p</a:t>
            </a:r>
            <a:r>
              <a:rPr lang="zh-CN" altLang="en-US" sz="2400">
                <a:solidFill>
                  <a:schemeClr val="tx1"/>
                </a:solidFill>
                <a:sym typeface="Times New Roman" panose="02020603050405020304" pitchFamily="18" charset="0"/>
              </a:rPr>
              <a:t>型半导体（强电离情况下）</a:t>
            </a:r>
          </a:p>
          <a:p>
            <a:pPr>
              <a:spcBef>
                <a:spcPct val="50000"/>
              </a:spcBef>
              <a:buClrTx/>
              <a:buFontTx/>
              <a:buNone/>
            </a:pPr>
            <a:r>
              <a:rPr lang="zh-CN" altLang="en-US" sz="2400">
                <a:solidFill>
                  <a:schemeClr val="tx1"/>
                </a:solidFill>
                <a:sym typeface="Times New Roman" panose="02020603050405020304" pitchFamily="18" charset="0"/>
              </a:rPr>
              <a:t>     多子浓度</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p0</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A</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由</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p0</a:t>
            </a:r>
            <a:r>
              <a:rPr lang="en-US" altLang="zh-CN" sz="2400">
                <a:solidFill>
                  <a:schemeClr val="tx1"/>
                </a:solidFill>
                <a:sym typeface="Times New Roman" panose="02020603050405020304" pitchFamily="18" charset="0"/>
              </a:rPr>
              <a:t>p</a:t>
            </a:r>
            <a:r>
              <a:rPr lang="en-US" altLang="zh-CN" sz="2400" baseline="-25000">
                <a:solidFill>
                  <a:schemeClr val="tx1"/>
                </a:solidFill>
                <a:sym typeface="Times New Roman" panose="02020603050405020304" pitchFamily="18" charset="0"/>
              </a:rPr>
              <a:t>p0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en-US" altLang="zh-CN" sz="2400">
                <a:solidFill>
                  <a:schemeClr val="tx1"/>
                </a:solidFill>
                <a:sym typeface="Times New Roman" panose="02020603050405020304" pitchFamily="18" charset="0"/>
              </a:rPr>
              <a:t>, </a:t>
            </a:r>
            <a:r>
              <a:rPr lang="zh-CN" altLang="en-US" sz="2400">
                <a:solidFill>
                  <a:schemeClr val="tx1"/>
                </a:solidFill>
                <a:sym typeface="Times New Roman" panose="02020603050405020304" pitchFamily="18" charset="0"/>
              </a:rPr>
              <a:t>得到</a:t>
            </a:r>
            <a:r>
              <a:rPr lang="zh-CN" altLang="en-US" sz="2400">
                <a:solidFill>
                  <a:srgbClr val="FF0000"/>
                </a:solidFill>
                <a:sym typeface="Times New Roman" panose="02020603050405020304" pitchFamily="18" charset="0"/>
              </a:rPr>
              <a:t>少子浓度</a:t>
            </a:r>
          </a:p>
          <a:p>
            <a:pPr>
              <a:spcBef>
                <a:spcPct val="50000"/>
              </a:spcBef>
              <a:buClrTx/>
              <a:buFontTx/>
              <a:buNone/>
            </a:pPr>
            <a:r>
              <a:rPr lang="zh-CN" altLang="en-US" sz="2400">
                <a:solidFill>
                  <a:schemeClr val="tx1"/>
                </a:solidFill>
                <a:sym typeface="Times New Roman" panose="02020603050405020304" pitchFamily="18" charset="0"/>
              </a:rPr>
              <a:t>                                </a:t>
            </a:r>
            <a:r>
              <a:rPr lang="en-US" altLang="zh-CN" sz="2400">
                <a:solidFill>
                  <a:schemeClr val="tx1"/>
                </a:solidFill>
                <a:sym typeface="Times New Roman" panose="02020603050405020304" pitchFamily="18" charset="0"/>
              </a:rPr>
              <a:t>n</a:t>
            </a:r>
            <a:r>
              <a:rPr lang="en-US" altLang="zh-CN" sz="2400" baseline="-25000">
                <a:solidFill>
                  <a:schemeClr val="tx1"/>
                </a:solidFill>
                <a:sym typeface="Times New Roman" panose="02020603050405020304" pitchFamily="18" charset="0"/>
              </a:rPr>
              <a:t>p0</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i</a:t>
            </a:r>
            <a:r>
              <a:rPr lang="en-US" altLang="zh-CN" sz="2400" baseline="30000">
                <a:solidFill>
                  <a:schemeClr val="tx1"/>
                </a:solidFill>
                <a:sym typeface="Times New Roman" panose="02020603050405020304" pitchFamily="18" charset="0"/>
              </a:rPr>
              <a:t>2</a:t>
            </a:r>
            <a:r>
              <a:rPr lang="en-US" altLang="zh-CN" sz="2400">
                <a:solidFill>
                  <a:schemeClr val="tx1"/>
                </a:solidFill>
                <a:sym typeface="Times New Roman" panose="02020603050405020304" pitchFamily="18" charset="0"/>
              </a:rPr>
              <a:t>/ N</a:t>
            </a:r>
            <a:r>
              <a:rPr lang="en-US" altLang="zh-CN" sz="2400" baseline="-25000">
                <a:solidFill>
                  <a:schemeClr val="tx1"/>
                </a:solidFill>
                <a:sym typeface="Times New Roman" panose="02020603050405020304" pitchFamily="18" charset="0"/>
              </a:rPr>
              <a:t>A</a:t>
            </a:r>
            <a:r>
              <a:rPr lang="zh-CN" altLang="en-US" sz="2400">
                <a:solidFill>
                  <a:schemeClr val="tx1"/>
                </a:solidFill>
                <a:sym typeface="Times New Roman" panose="02020603050405020304" pitchFamily="18" charset="0"/>
              </a:rPr>
              <a:t>； </a:t>
            </a:r>
          </a:p>
        </p:txBody>
      </p:sp>
      <p:sp>
        <p:nvSpPr>
          <p:cNvPr id="60420" name="矩形 3">
            <a:extLst>
              <a:ext uri="{FF2B5EF4-FFF2-40B4-BE49-F238E27FC236}">
                <a16:creationId xmlns:a16="http://schemas.microsoft.com/office/drawing/2014/main" id="{0F1F722D-3A12-466F-B805-2F08BB218085}"/>
              </a:ext>
            </a:extLst>
          </p:cNvPr>
          <p:cNvSpPr>
            <a:spLocks noChangeArrowheads="1"/>
          </p:cNvSpPr>
          <p:nvPr/>
        </p:nvSpPr>
        <p:spPr bwMode="auto">
          <a:xfrm>
            <a:off x="827088" y="466725"/>
            <a:ext cx="684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olidFill>
                  <a:srgbClr val="0033CC"/>
                </a:solidFill>
                <a:sym typeface="Times New Roman" panose="02020603050405020304" pitchFamily="18" charset="0"/>
              </a:rPr>
              <a:t>室温下杂质半导体都可以认为处于强电离状态</a:t>
            </a:r>
          </a:p>
        </p:txBody>
      </p:sp>
      <p:sp>
        <p:nvSpPr>
          <p:cNvPr id="60421" name="Text Box 7">
            <a:extLst>
              <a:ext uri="{FF2B5EF4-FFF2-40B4-BE49-F238E27FC236}">
                <a16:creationId xmlns:a16="http://schemas.microsoft.com/office/drawing/2014/main" id="{CA94CC16-4BFE-4BCE-96C0-B99559BA93CE}"/>
              </a:ext>
            </a:extLst>
          </p:cNvPr>
          <p:cNvSpPr txBox="1">
            <a:spLocks noChangeArrowheads="1"/>
          </p:cNvSpPr>
          <p:nvPr/>
        </p:nvSpPr>
        <p:spPr bwMode="auto">
          <a:xfrm>
            <a:off x="755650" y="5229225"/>
            <a:ext cx="3113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400">
                <a:sym typeface="Times New Roman" panose="02020603050405020304" pitchFamily="18" charset="0"/>
              </a:rPr>
              <a:t>掺杂费米能级位置</a:t>
            </a:r>
            <a:r>
              <a:rPr lang="en-US" altLang="zh-CN" sz="2400">
                <a:sym typeface="Times New Roman" panose="02020603050405020304" pitchFamily="18" charset="0"/>
              </a:rPr>
              <a:t>…</a:t>
            </a:r>
            <a:endParaRPr lang="zh-CN" altLang="en-US" sz="2400">
              <a:sym typeface="Times New Roman" panose="02020603050405020304" pitchFamily="18" charset="0"/>
            </a:endParaRPr>
          </a:p>
        </p:txBody>
      </p:sp>
    </p:spTree>
    <p:extLst>
      <p:ext uri="{BB962C8B-B14F-4D97-AF65-F5344CB8AC3E}">
        <p14:creationId xmlns:p14="http://schemas.microsoft.com/office/powerpoint/2010/main" val="308719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11">
            <a:extLst>
              <a:ext uri="{FF2B5EF4-FFF2-40B4-BE49-F238E27FC236}">
                <a16:creationId xmlns:a16="http://schemas.microsoft.com/office/drawing/2014/main" id="{09820B95-CBBA-4F1A-9E22-D32E0FFBA96A}"/>
              </a:ext>
            </a:extLst>
          </p:cNvPr>
          <p:cNvSpPr txBox="1">
            <a:spLocks noChangeArrowheads="1"/>
          </p:cNvSpPr>
          <p:nvPr/>
        </p:nvSpPr>
        <p:spPr bwMode="auto">
          <a:xfrm>
            <a:off x="838200" y="304800"/>
            <a:ext cx="10858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800">
                <a:solidFill>
                  <a:schemeClr val="tx1"/>
                </a:solidFill>
              </a:rPr>
              <a:t>例题</a:t>
            </a:r>
            <a:r>
              <a:rPr lang="en-US" altLang="zh-CN" sz="2800">
                <a:solidFill>
                  <a:schemeClr val="tx1"/>
                </a:solidFill>
              </a:rPr>
              <a:t>1</a:t>
            </a:r>
            <a:endParaRPr lang="zh-CN" altLang="en-US" sz="2800">
              <a:solidFill>
                <a:schemeClr val="tx1"/>
              </a:solidFill>
            </a:endParaRPr>
          </a:p>
        </p:txBody>
      </p:sp>
      <p:pic>
        <p:nvPicPr>
          <p:cNvPr id="61443" name="Picture 2" descr="C:\Documents and Settings\Administrator\桌面\2012应用物理-半导体物理与器件\PPT\半导体物理例题\1-5.jpg">
            <a:extLst>
              <a:ext uri="{FF2B5EF4-FFF2-40B4-BE49-F238E27FC236}">
                <a16:creationId xmlns:a16="http://schemas.microsoft.com/office/drawing/2014/main" id="{1419149E-C24F-45F7-A02C-A9E4C3A32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714" r="24164" b="84763"/>
          <a:stretch>
            <a:fillRect/>
          </a:stretch>
        </p:blipFill>
        <p:spPr bwMode="auto">
          <a:xfrm>
            <a:off x="0" y="9858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6">
            <a:extLst>
              <a:ext uri="{FF2B5EF4-FFF2-40B4-BE49-F238E27FC236}">
                <a16:creationId xmlns:a16="http://schemas.microsoft.com/office/drawing/2014/main" id="{E2848615-6F53-4972-8DEB-79637C09FAA3}"/>
              </a:ext>
            </a:extLst>
          </p:cNvPr>
          <p:cNvSpPr>
            <a:spLocks noChangeArrowheads="1"/>
          </p:cNvSpPr>
          <p:nvPr/>
        </p:nvSpPr>
        <p:spPr bwMode="auto">
          <a:xfrm>
            <a:off x="779463" y="1601788"/>
            <a:ext cx="7585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a:solidFill>
                  <a:schemeClr val="tx1"/>
                </a:solidFill>
              </a:rPr>
              <a:t>300K</a:t>
            </a:r>
            <a:r>
              <a:rPr lang="zh-CN" altLang="en-US">
                <a:solidFill>
                  <a:schemeClr val="tx1"/>
                </a:solidFill>
              </a:rPr>
              <a:t>时，对</a:t>
            </a:r>
            <a:r>
              <a:rPr lang="en-US" altLang="zh-CN">
                <a:solidFill>
                  <a:schemeClr val="tx1"/>
                </a:solidFill>
              </a:rPr>
              <a:t>Si, n</a:t>
            </a:r>
            <a:r>
              <a:rPr lang="en-US" altLang="zh-CN" baseline="-25000">
                <a:solidFill>
                  <a:schemeClr val="tx1"/>
                </a:solidFill>
              </a:rPr>
              <a:t>i</a:t>
            </a:r>
            <a:r>
              <a:rPr lang="en-US" altLang="zh-CN">
                <a:solidFill>
                  <a:schemeClr val="tx1"/>
                </a:solidFill>
              </a:rPr>
              <a:t>=1.5×10</a:t>
            </a:r>
            <a:r>
              <a:rPr lang="en-US" altLang="zh-CN" baseline="30000">
                <a:solidFill>
                  <a:schemeClr val="tx1"/>
                </a:solidFill>
              </a:rPr>
              <a:t>10</a:t>
            </a:r>
            <a:r>
              <a:rPr lang="en-US" altLang="zh-CN">
                <a:solidFill>
                  <a:schemeClr val="tx1"/>
                </a:solidFill>
              </a:rPr>
              <a:t>cm</a:t>
            </a:r>
            <a:r>
              <a:rPr lang="en-US" altLang="zh-CN" baseline="30000">
                <a:solidFill>
                  <a:schemeClr val="tx1"/>
                </a:solidFill>
              </a:rPr>
              <a:t>-3</a:t>
            </a:r>
            <a:r>
              <a:rPr lang="zh-CN" altLang="en-US">
                <a:solidFill>
                  <a:schemeClr val="tx1"/>
                </a:solidFill>
              </a:rPr>
              <a:t>， </a:t>
            </a:r>
            <a:r>
              <a:rPr lang="en-US" altLang="zh-CN" i="1">
                <a:solidFill>
                  <a:schemeClr val="tx1"/>
                </a:solidFill>
              </a:rPr>
              <a:t>N</a:t>
            </a:r>
            <a:r>
              <a:rPr lang="en-US" altLang="zh-CN" i="1" baseline="-25000">
                <a:solidFill>
                  <a:schemeClr val="tx1"/>
                </a:solidFill>
              </a:rPr>
              <a:t>C</a:t>
            </a:r>
            <a:r>
              <a:rPr lang="en-US" altLang="zh-CN">
                <a:solidFill>
                  <a:schemeClr val="tx1"/>
                </a:solidFill>
              </a:rPr>
              <a:t>=2.8×10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r>
              <a:rPr lang="en-US" altLang="zh-CN">
                <a:solidFill>
                  <a:schemeClr val="tx1"/>
                </a:solidFill>
              </a:rPr>
              <a:t>, N</a:t>
            </a:r>
            <a:r>
              <a:rPr lang="en-US" altLang="zh-CN" baseline="-25000">
                <a:solidFill>
                  <a:schemeClr val="tx1"/>
                </a:solidFill>
              </a:rPr>
              <a:t>v</a:t>
            </a:r>
            <a:r>
              <a:rPr lang="en-US" altLang="zh-CN">
                <a:solidFill>
                  <a:schemeClr val="tx1"/>
                </a:solidFill>
              </a:rPr>
              <a:t>=1.1×10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p>
        </p:txBody>
      </p:sp>
    </p:spTree>
    <p:extLst>
      <p:ext uri="{BB962C8B-B14F-4D97-AF65-F5344CB8AC3E}">
        <p14:creationId xmlns:p14="http://schemas.microsoft.com/office/powerpoint/2010/main" val="1664776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11">
            <a:extLst>
              <a:ext uri="{FF2B5EF4-FFF2-40B4-BE49-F238E27FC236}">
                <a16:creationId xmlns:a16="http://schemas.microsoft.com/office/drawing/2014/main" id="{E15EF75B-C068-4F49-B4B5-42A3F4A09A67}"/>
              </a:ext>
            </a:extLst>
          </p:cNvPr>
          <p:cNvSpPr txBox="1">
            <a:spLocks noChangeArrowheads="1"/>
          </p:cNvSpPr>
          <p:nvPr/>
        </p:nvSpPr>
        <p:spPr bwMode="auto">
          <a:xfrm>
            <a:off x="838200" y="304800"/>
            <a:ext cx="10858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800">
                <a:solidFill>
                  <a:schemeClr val="tx1"/>
                </a:solidFill>
              </a:rPr>
              <a:t>例题</a:t>
            </a:r>
            <a:r>
              <a:rPr lang="en-US" altLang="zh-CN" sz="2800">
                <a:solidFill>
                  <a:schemeClr val="tx1"/>
                </a:solidFill>
              </a:rPr>
              <a:t>1</a:t>
            </a:r>
            <a:endParaRPr lang="zh-CN" altLang="en-US" sz="2800">
              <a:solidFill>
                <a:schemeClr val="tx1"/>
              </a:solidFill>
            </a:endParaRPr>
          </a:p>
        </p:txBody>
      </p:sp>
      <p:pic>
        <p:nvPicPr>
          <p:cNvPr id="62467" name="Picture 2" descr="C:\Documents and Settings\Administrator\桌面\2012应用物理-半导体物理与器件\PPT\半导体物理例题\1-5.jpg">
            <a:extLst>
              <a:ext uri="{FF2B5EF4-FFF2-40B4-BE49-F238E27FC236}">
                <a16:creationId xmlns:a16="http://schemas.microsoft.com/office/drawing/2014/main" id="{2C16DA04-8508-4E80-B808-3430F204F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426" t="15237" r="30292" b="8571"/>
          <a:stretch>
            <a:fillRect/>
          </a:stretch>
        </p:blipFill>
        <p:spPr bwMode="auto">
          <a:xfrm>
            <a:off x="1042988" y="2492375"/>
            <a:ext cx="7104062"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2" descr="C:\Documents and Settings\Administrator\桌面\2012应用物理-半导体物理与器件\PPT\半导体物理例题\1-5.jpg">
            <a:extLst>
              <a:ext uri="{FF2B5EF4-FFF2-40B4-BE49-F238E27FC236}">
                <a16:creationId xmlns:a16="http://schemas.microsoft.com/office/drawing/2014/main" id="{BABF3496-0CA0-4650-9D61-4D5FF12DA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714" r="24164" b="84763"/>
          <a:stretch>
            <a:fillRect/>
          </a:stretch>
        </p:blipFill>
        <p:spPr bwMode="auto">
          <a:xfrm>
            <a:off x="0" y="9858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6">
            <a:extLst>
              <a:ext uri="{FF2B5EF4-FFF2-40B4-BE49-F238E27FC236}">
                <a16:creationId xmlns:a16="http://schemas.microsoft.com/office/drawing/2014/main" id="{21DD14A1-81C7-448A-9955-5519F647A3AA}"/>
              </a:ext>
            </a:extLst>
          </p:cNvPr>
          <p:cNvSpPr>
            <a:spLocks noChangeArrowheads="1"/>
          </p:cNvSpPr>
          <p:nvPr/>
        </p:nvSpPr>
        <p:spPr bwMode="auto">
          <a:xfrm>
            <a:off x="779463" y="1601788"/>
            <a:ext cx="7585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a:solidFill>
                  <a:schemeClr val="tx1"/>
                </a:solidFill>
              </a:rPr>
              <a:t>300K</a:t>
            </a:r>
            <a:r>
              <a:rPr lang="zh-CN" altLang="en-US">
                <a:solidFill>
                  <a:schemeClr val="tx1"/>
                </a:solidFill>
              </a:rPr>
              <a:t>时，对</a:t>
            </a:r>
            <a:r>
              <a:rPr lang="en-US" altLang="zh-CN">
                <a:solidFill>
                  <a:schemeClr val="tx1"/>
                </a:solidFill>
              </a:rPr>
              <a:t>Si, n</a:t>
            </a:r>
            <a:r>
              <a:rPr lang="en-US" altLang="zh-CN" baseline="-25000">
                <a:solidFill>
                  <a:schemeClr val="tx1"/>
                </a:solidFill>
              </a:rPr>
              <a:t>i</a:t>
            </a:r>
            <a:r>
              <a:rPr lang="en-US" altLang="zh-CN">
                <a:solidFill>
                  <a:schemeClr val="tx1"/>
                </a:solidFill>
              </a:rPr>
              <a:t>=1.5×10</a:t>
            </a:r>
            <a:r>
              <a:rPr lang="en-US" altLang="zh-CN" baseline="30000">
                <a:solidFill>
                  <a:schemeClr val="tx1"/>
                </a:solidFill>
              </a:rPr>
              <a:t>10</a:t>
            </a:r>
            <a:r>
              <a:rPr lang="en-US" altLang="zh-CN">
                <a:solidFill>
                  <a:schemeClr val="tx1"/>
                </a:solidFill>
              </a:rPr>
              <a:t>cm</a:t>
            </a:r>
            <a:r>
              <a:rPr lang="en-US" altLang="zh-CN" baseline="30000">
                <a:solidFill>
                  <a:schemeClr val="tx1"/>
                </a:solidFill>
              </a:rPr>
              <a:t>-3</a:t>
            </a:r>
            <a:r>
              <a:rPr lang="zh-CN" altLang="en-US">
                <a:solidFill>
                  <a:schemeClr val="tx1"/>
                </a:solidFill>
              </a:rPr>
              <a:t>， </a:t>
            </a:r>
            <a:r>
              <a:rPr lang="en-US" altLang="zh-CN" i="1">
                <a:solidFill>
                  <a:schemeClr val="tx1"/>
                </a:solidFill>
              </a:rPr>
              <a:t>N</a:t>
            </a:r>
            <a:r>
              <a:rPr lang="en-US" altLang="zh-CN" i="1" baseline="-25000">
                <a:solidFill>
                  <a:schemeClr val="tx1"/>
                </a:solidFill>
              </a:rPr>
              <a:t>C</a:t>
            </a:r>
            <a:r>
              <a:rPr lang="en-US" altLang="zh-CN">
                <a:solidFill>
                  <a:schemeClr val="tx1"/>
                </a:solidFill>
              </a:rPr>
              <a:t>=2.8×10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r>
              <a:rPr lang="en-US" altLang="zh-CN">
                <a:solidFill>
                  <a:schemeClr val="tx1"/>
                </a:solidFill>
              </a:rPr>
              <a:t>, N</a:t>
            </a:r>
            <a:r>
              <a:rPr lang="en-US" altLang="zh-CN" baseline="-25000">
                <a:solidFill>
                  <a:schemeClr val="tx1"/>
                </a:solidFill>
              </a:rPr>
              <a:t>v</a:t>
            </a:r>
            <a:r>
              <a:rPr lang="en-US" altLang="zh-CN">
                <a:solidFill>
                  <a:schemeClr val="tx1"/>
                </a:solidFill>
              </a:rPr>
              <a:t>=1.1×10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p>
        </p:txBody>
      </p:sp>
    </p:spTree>
    <p:extLst>
      <p:ext uri="{BB962C8B-B14F-4D97-AF65-F5344CB8AC3E}">
        <p14:creationId xmlns:p14="http://schemas.microsoft.com/office/powerpoint/2010/main" val="2233103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a:extLst>
              <a:ext uri="{FF2B5EF4-FFF2-40B4-BE49-F238E27FC236}">
                <a16:creationId xmlns:a16="http://schemas.microsoft.com/office/drawing/2014/main" id="{D9C07C11-F605-427F-8A46-F9E598228C85}"/>
              </a:ext>
            </a:extLst>
          </p:cNvPr>
          <p:cNvSpPr>
            <a:spLocks noChangeArrowheads="1"/>
          </p:cNvSpPr>
          <p:nvPr/>
        </p:nvSpPr>
        <p:spPr bwMode="auto">
          <a:xfrm>
            <a:off x="611188" y="549275"/>
            <a:ext cx="79216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rPr>
              <a:t>现有三块半导体硅材料，已知在室温下（</a:t>
            </a:r>
            <a:r>
              <a:rPr lang="en-US" altLang="zh-CN">
                <a:solidFill>
                  <a:schemeClr val="tx1"/>
                </a:solidFill>
              </a:rPr>
              <a:t>300K),</a:t>
            </a:r>
            <a:r>
              <a:rPr lang="zh-CN" altLang="en-US">
                <a:solidFill>
                  <a:schemeClr val="tx1"/>
                </a:solidFill>
              </a:rPr>
              <a:t>它们的空穴浓度分别为</a:t>
            </a:r>
            <a:r>
              <a:rPr lang="en-US" altLang="zh-CN">
                <a:solidFill>
                  <a:schemeClr val="tx1"/>
                </a:solidFill>
              </a:rPr>
              <a:t>p</a:t>
            </a:r>
            <a:r>
              <a:rPr lang="en-US" altLang="zh-CN" baseline="-25000">
                <a:solidFill>
                  <a:schemeClr val="tx1"/>
                </a:solidFill>
              </a:rPr>
              <a:t>01</a:t>
            </a:r>
            <a:r>
              <a:rPr lang="en-US" altLang="zh-CN">
                <a:solidFill>
                  <a:schemeClr val="tx1"/>
                </a:solidFill>
              </a:rPr>
              <a:t>=2.25×10</a:t>
            </a:r>
            <a:r>
              <a:rPr lang="en-US" altLang="zh-CN" baseline="30000">
                <a:solidFill>
                  <a:schemeClr val="tx1"/>
                </a:solidFill>
              </a:rPr>
              <a:t>16</a:t>
            </a:r>
            <a:r>
              <a:rPr lang="en-US" altLang="zh-CN">
                <a:solidFill>
                  <a:schemeClr val="tx1"/>
                </a:solidFill>
              </a:rPr>
              <a:t>cm</a:t>
            </a:r>
            <a:r>
              <a:rPr lang="en-US" altLang="zh-CN" baseline="30000">
                <a:solidFill>
                  <a:schemeClr val="tx1"/>
                </a:solidFill>
              </a:rPr>
              <a:t>-3</a:t>
            </a:r>
            <a:r>
              <a:rPr lang="en-US" altLang="zh-CN">
                <a:solidFill>
                  <a:schemeClr val="tx1"/>
                </a:solidFill>
              </a:rPr>
              <a:t>, p</a:t>
            </a:r>
            <a:r>
              <a:rPr lang="en-US" altLang="zh-CN" baseline="-25000">
                <a:solidFill>
                  <a:schemeClr val="tx1"/>
                </a:solidFill>
              </a:rPr>
              <a:t>02</a:t>
            </a:r>
            <a:r>
              <a:rPr lang="en-US" altLang="zh-CN">
                <a:solidFill>
                  <a:schemeClr val="tx1"/>
                </a:solidFill>
              </a:rPr>
              <a:t>=1.5×10</a:t>
            </a:r>
            <a:r>
              <a:rPr lang="en-US" altLang="zh-CN" baseline="30000">
                <a:solidFill>
                  <a:schemeClr val="tx1"/>
                </a:solidFill>
              </a:rPr>
              <a:t>10</a:t>
            </a:r>
            <a:r>
              <a:rPr lang="en-US" altLang="zh-CN">
                <a:solidFill>
                  <a:schemeClr val="tx1"/>
                </a:solidFill>
              </a:rPr>
              <a:t>cm</a:t>
            </a:r>
            <a:r>
              <a:rPr lang="en-US" altLang="zh-CN" baseline="30000">
                <a:solidFill>
                  <a:schemeClr val="tx1"/>
                </a:solidFill>
              </a:rPr>
              <a:t>-3</a:t>
            </a:r>
            <a:r>
              <a:rPr lang="en-US" altLang="zh-CN">
                <a:solidFill>
                  <a:schemeClr val="tx1"/>
                </a:solidFill>
              </a:rPr>
              <a:t>, p</a:t>
            </a:r>
            <a:r>
              <a:rPr lang="en-US" altLang="zh-CN" baseline="-25000">
                <a:solidFill>
                  <a:schemeClr val="tx1"/>
                </a:solidFill>
              </a:rPr>
              <a:t>03</a:t>
            </a:r>
            <a:r>
              <a:rPr lang="en-US" altLang="zh-CN">
                <a:solidFill>
                  <a:schemeClr val="tx1"/>
                </a:solidFill>
              </a:rPr>
              <a:t>=2.25×10</a:t>
            </a:r>
            <a:r>
              <a:rPr lang="en-US" altLang="zh-CN" baseline="30000">
                <a:solidFill>
                  <a:schemeClr val="tx1"/>
                </a:solidFill>
              </a:rPr>
              <a:t>4</a:t>
            </a:r>
            <a:r>
              <a:rPr lang="en-US" altLang="zh-CN">
                <a:solidFill>
                  <a:schemeClr val="tx1"/>
                </a:solidFill>
              </a:rPr>
              <a:t>cm</a:t>
            </a:r>
            <a:r>
              <a:rPr lang="en-US" altLang="zh-CN" baseline="30000">
                <a:solidFill>
                  <a:schemeClr val="tx1"/>
                </a:solidFill>
              </a:rPr>
              <a:t>-3</a:t>
            </a:r>
            <a:r>
              <a:rPr lang="zh-CN" altLang="en-US">
                <a:solidFill>
                  <a:schemeClr val="tx1"/>
                </a:solidFill>
              </a:rPr>
              <a:t>，设室温时硅的</a:t>
            </a:r>
            <a:r>
              <a:rPr lang="en-US" altLang="zh-CN" i="1">
                <a:solidFill>
                  <a:schemeClr val="tx1"/>
                </a:solidFill>
              </a:rPr>
              <a:t>N</a:t>
            </a:r>
            <a:r>
              <a:rPr lang="en-US" altLang="zh-CN" i="1" baseline="-25000">
                <a:solidFill>
                  <a:schemeClr val="tx1"/>
                </a:solidFill>
              </a:rPr>
              <a:t>C</a:t>
            </a:r>
            <a:r>
              <a:rPr lang="en-US" altLang="zh-CN">
                <a:solidFill>
                  <a:schemeClr val="tx1"/>
                </a:solidFill>
              </a:rPr>
              <a:t>= 2.8×10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r>
              <a:rPr lang="en-US" altLang="zh-CN">
                <a:solidFill>
                  <a:schemeClr val="tx1"/>
                </a:solidFill>
              </a:rPr>
              <a:t> </a:t>
            </a:r>
            <a:r>
              <a:rPr lang="zh-CN" altLang="en-US">
                <a:solidFill>
                  <a:schemeClr val="tx1"/>
                </a:solidFill>
              </a:rPr>
              <a:t>，</a:t>
            </a:r>
            <a:r>
              <a:rPr lang="en-US" altLang="zh-CN" i="1">
                <a:solidFill>
                  <a:schemeClr val="tx1"/>
                </a:solidFill>
              </a:rPr>
              <a:t>N</a:t>
            </a:r>
            <a:r>
              <a:rPr lang="en-US" altLang="zh-CN" i="1" baseline="-25000">
                <a:solidFill>
                  <a:schemeClr val="tx1"/>
                </a:solidFill>
              </a:rPr>
              <a:t>V</a:t>
            </a:r>
            <a:r>
              <a:rPr lang="en-US" altLang="zh-CN">
                <a:solidFill>
                  <a:schemeClr val="tx1"/>
                </a:solidFill>
              </a:rPr>
              <a:t>= 1.1×10</a:t>
            </a:r>
            <a:r>
              <a:rPr lang="en-US" altLang="zh-CN" baseline="30000">
                <a:solidFill>
                  <a:schemeClr val="tx1"/>
                </a:solidFill>
              </a:rPr>
              <a:t>19</a:t>
            </a:r>
            <a:r>
              <a:rPr lang="en-US" altLang="zh-CN">
                <a:solidFill>
                  <a:schemeClr val="tx1"/>
                </a:solidFill>
              </a:rPr>
              <a:t>cm</a:t>
            </a:r>
            <a:r>
              <a:rPr lang="en-US" altLang="zh-CN" baseline="30000">
                <a:solidFill>
                  <a:schemeClr val="tx1"/>
                </a:solidFill>
              </a:rPr>
              <a:t>-3</a:t>
            </a:r>
            <a:r>
              <a:rPr lang="en-US" altLang="zh-CN">
                <a:solidFill>
                  <a:schemeClr val="tx1"/>
                </a:solidFill>
              </a:rPr>
              <a:t>, n</a:t>
            </a:r>
            <a:r>
              <a:rPr lang="en-US" altLang="zh-CN" baseline="-25000">
                <a:solidFill>
                  <a:schemeClr val="tx1"/>
                </a:solidFill>
              </a:rPr>
              <a:t>i</a:t>
            </a:r>
            <a:r>
              <a:rPr lang="en-US" altLang="zh-CN">
                <a:solidFill>
                  <a:schemeClr val="tx1"/>
                </a:solidFill>
              </a:rPr>
              <a:t>=1.5 ×10</a:t>
            </a:r>
            <a:r>
              <a:rPr lang="en-US" altLang="zh-CN" baseline="30000">
                <a:solidFill>
                  <a:schemeClr val="tx1"/>
                </a:solidFill>
              </a:rPr>
              <a:t>10</a:t>
            </a:r>
            <a:r>
              <a:rPr lang="en-US" altLang="zh-CN">
                <a:solidFill>
                  <a:schemeClr val="tx1"/>
                </a:solidFill>
              </a:rPr>
              <a:t>cm</a:t>
            </a:r>
            <a:r>
              <a:rPr lang="en-US" altLang="zh-CN" baseline="30000">
                <a:solidFill>
                  <a:schemeClr val="tx1"/>
                </a:solidFill>
              </a:rPr>
              <a:t>-3</a:t>
            </a:r>
            <a:r>
              <a:rPr lang="en-US" altLang="zh-CN">
                <a:solidFill>
                  <a:schemeClr val="tx1"/>
                </a:solidFill>
              </a:rPr>
              <a:t> </a:t>
            </a:r>
            <a:endParaRPr lang="en-US" altLang="zh-CN" baseline="30000">
              <a:solidFill>
                <a:schemeClr val="tx1"/>
              </a:solidFill>
            </a:endParaRPr>
          </a:p>
          <a:p>
            <a:pPr>
              <a:spcBef>
                <a:spcPct val="0"/>
              </a:spcBef>
              <a:buClrTx/>
              <a:buFontTx/>
              <a:buNone/>
            </a:pPr>
            <a:r>
              <a:rPr lang="en-US" altLang="zh-CN">
                <a:solidFill>
                  <a:schemeClr val="tx1"/>
                </a:solidFill>
              </a:rPr>
              <a:t>(1) </a:t>
            </a:r>
            <a:r>
              <a:rPr lang="zh-CN" altLang="en-US">
                <a:solidFill>
                  <a:schemeClr val="tx1"/>
                </a:solidFill>
              </a:rPr>
              <a:t>分别计算这三块材料的电子浓度</a:t>
            </a:r>
            <a:r>
              <a:rPr lang="en-US" altLang="zh-CN">
                <a:solidFill>
                  <a:schemeClr val="tx1"/>
                </a:solidFill>
              </a:rPr>
              <a:t>n</a:t>
            </a:r>
            <a:r>
              <a:rPr lang="en-US" altLang="zh-CN" baseline="-25000">
                <a:solidFill>
                  <a:schemeClr val="tx1"/>
                </a:solidFill>
              </a:rPr>
              <a:t>01</a:t>
            </a:r>
            <a:r>
              <a:rPr lang="en-US" altLang="zh-CN">
                <a:solidFill>
                  <a:schemeClr val="tx1"/>
                </a:solidFill>
              </a:rPr>
              <a:t>,n</a:t>
            </a:r>
            <a:r>
              <a:rPr lang="en-US" altLang="zh-CN" baseline="-25000">
                <a:solidFill>
                  <a:schemeClr val="tx1"/>
                </a:solidFill>
              </a:rPr>
              <a:t>02</a:t>
            </a:r>
            <a:r>
              <a:rPr lang="en-US" altLang="zh-CN">
                <a:solidFill>
                  <a:schemeClr val="tx1"/>
                </a:solidFill>
              </a:rPr>
              <a:t>,n</a:t>
            </a:r>
            <a:r>
              <a:rPr lang="en-US" altLang="zh-CN" baseline="-25000">
                <a:solidFill>
                  <a:schemeClr val="tx1"/>
                </a:solidFill>
              </a:rPr>
              <a:t>03</a:t>
            </a:r>
            <a:r>
              <a:rPr lang="en-US" altLang="zh-CN">
                <a:solidFill>
                  <a:schemeClr val="tx1"/>
                </a:solidFill>
              </a:rPr>
              <a:t>;</a:t>
            </a:r>
          </a:p>
          <a:p>
            <a:pPr>
              <a:spcBef>
                <a:spcPct val="0"/>
              </a:spcBef>
              <a:buClrTx/>
              <a:buFontTx/>
              <a:buNone/>
            </a:pPr>
            <a:r>
              <a:rPr lang="en-US" altLang="zh-CN">
                <a:solidFill>
                  <a:schemeClr val="tx1"/>
                </a:solidFill>
              </a:rPr>
              <a:t>(2) </a:t>
            </a:r>
            <a:r>
              <a:rPr lang="zh-CN" altLang="en-US">
                <a:solidFill>
                  <a:schemeClr val="tx1"/>
                </a:solidFill>
              </a:rPr>
              <a:t>判别这三块材料的导电类型</a:t>
            </a:r>
            <a:r>
              <a:rPr lang="en-US" altLang="zh-CN">
                <a:solidFill>
                  <a:schemeClr val="tx1"/>
                </a:solidFill>
              </a:rPr>
              <a:t>;</a:t>
            </a:r>
          </a:p>
          <a:p>
            <a:pPr>
              <a:spcBef>
                <a:spcPct val="0"/>
              </a:spcBef>
              <a:buClrTx/>
              <a:buFontTx/>
              <a:buNone/>
            </a:pPr>
            <a:r>
              <a:rPr lang="en-US" altLang="zh-CN">
                <a:solidFill>
                  <a:schemeClr val="tx1"/>
                </a:solidFill>
              </a:rPr>
              <a:t>(3) </a:t>
            </a:r>
            <a:r>
              <a:rPr lang="zh-CN" altLang="en-US">
                <a:solidFill>
                  <a:schemeClr val="tx1"/>
                </a:solidFill>
              </a:rPr>
              <a:t>分别计算这三块材料的费米能级的位置。</a:t>
            </a:r>
          </a:p>
        </p:txBody>
      </p:sp>
      <p:sp>
        <p:nvSpPr>
          <p:cNvPr id="66563" name="Rectangle 6">
            <a:extLst>
              <a:ext uri="{FF2B5EF4-FFF2-40B4-BE49-F238E27FC236}">
                <a16:creationId xmlns:a16="http://schemas.microsoft.com/office/drawing/2014/main" id="{AD355A0D-9231-49C5-AE64-F8EEB0266D57}"/>
              </a:ext>
            </a:extLst>
          </p:cNvPr>
          <p:cNvSpPr>
            <a:spLocks noChangeArrowheads="1"/>
          </p:cNvSpPr>
          <p:nvPr/>
        </p:nvSpPr>
        <p:spPr bwMode="auto">
          <a:xfrm>
            <a:off x="684213" y="2781300"/>
            <a:ext cx="52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rgbClr val="0000FF"/>
                </a:solidFill>
              </a:rPr>
              <a:t>解</a:t>
            </a:r>
            <a:r>
              <a:rPr lang="en-US" altLang="zh-CN">
                <a:solidFill>
                  <a:srgbClr val="0000FF"/>
                </a:solidFill>
              </a:rPr>
              <a:t>:</a:t>
            </a:r>
          </a:p>
        </p:txBody>
      </p:sp>
      <p:sp>
        <p:nvSpPr>
          <p:cNvPr id="66564" name="Rectangle 7">
            <a:extLst>
              <a:ext uri="{FF2B5EF4-FFF2-40B4-BE49-F238E27FC236}">
                <a16:creationId xmlns:a16="http://schemas.microsoft.com/office/drawing/2014/main" id="{9344E588-A673-4655-BF2F-3D646166CD3F}"/>
              </a:ext>
            </a:extLst>
          </p:cNvPr>
          <p:cNvSpPr>
            <a:spLocks noChangeArrowheads="1"/>
          </p:cNvSpPr>
          <p:nvPr/>
        </p:nvSpPr>
        <p:spPr bwMode="auto">
          <a:xfrm>
            <a:off x="684213" y="3213100"/>
            <a:ext cx="806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800100" indent="-342900">
              <a:defRPr sz="2000" b="1">
                <a:solidFill>
                  <a:schemeClr val="tx1"/>
                </a:solidFill>
                <a:latin typeface="Times New Roman" panose="02020603050405020304" pitchFamily="18" charset="0"/>
                <a:ea typeface="宋体" panose="02010600030101010101" pitchFamily="2" charset="-122"/>
              </a:defRPr>
            </a:lvl2pPr>
            <a:lvl3pPr marL="1257300" indent="-342900">
              <a:defRPr sz="2000" b="1">
                <a:solidFill>
                  <a:schemeClr val="tx1"/>
                </a:solidFill>
                <a:latin typeface="Times New Roman" panose="02020603050405020304" pitchFamily="18" charset="0"/>
                <a:ea typeface="宋体" panose="02010600030101010101" pitchFamily="2" charset="-122"/>
              </a:defRPr>
            </a:lvl3pPr>
            <a:lvl4pPr marL="1714500" indent="-342900">
              <a:defRPr sz="2000" b="1">
                <a:solidFill>
                  <a:schemeClr val="tx1"/>
                </a:solidFill>
                <a:latin typeface="Times New Roman" panose="02020603050405020304" pitchFamily="18" charset="0"/>
                <a:ea typeface="宋体" panose="02010600030101010101" pitchFamily="2" charset="-122"/>
              </a:defRPr>
            </a:lvl4pPr>
            <a:lvl5pPr marL="2171700" indent="-342900">
              <a:defRPr sz="2000" b="1">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solidFill>
                  <a:srgbClr val="0000FF"/>
                </a:solidFill>
                <a:latin typeface="Arial" panose="020B0604020202020204" pitchFamily="34" charset="0"/>
              </a:rPr>
              <a:t>根据载流子浓度乘积公式：</a:t>
            </a:r>
            <a:r>
              <a:rPr lang="en-US" altLang="zh-CN">
                <a:solidFill>
                  <a:srgbClr val="0000FF"/>
                </a:solidFill>
                <a:latin typeface="Arial" panose="020B0604020202020204" pitchFamily="34" charset="0"/>
              </a:rPr>
              <a:t>n</a:t>
            </a:r>
            <a:r>
              <a:rPr lang="en-US" altLang="zh-CN" baseline="-25000">
                <a:solidFill>
                  <a:srgbClr val="0000FF"/>
                </a:solidFill>
                <a:latin typeface="Arial" panose="020B0604020202020204" pitchFamily="34" charset="0"/>
              </a:rPr>
              <a:t>0</a:t>
            </a:r>
            <a:r>
              <a:rPr lang="en-US" altLang="zh-CN">
                <a:solidFill>
                  <a:srgbClr val="0000FF"/>
                </a:solidFill>
                <a:latin typeface="Arial" panose="020B0604020202020204" pitchFamily="34" charset="0"/>
              </a:rPr>
              <a:t>p</a:t>
            </a:r>
            <a:r>
              <a:rPr lang="en-US" altLang="zh-CN" baseline="-25000">
                <a:solidFill>
                  <a:srgbClr val="0000FF"/>
                </a:solidFill>
                <a:latin typeface="Arial" panose="020B0604020202020204" pitchFamily="34" charset="0"/>
              </a:rPr>
              <a:t>0</a:t>
            </a:r>
            <a:r>
              <a:rPr lang="en-US" altLang="zh-CN">
                <a:solidFill>
                  <a:srgbClr val="0000FF"/>
                </a:solidFill>
                <a:latin typeface="Arial" panose="020B0604020202020204" pitchFamily="34" charset="0"/>
              </a:rPr>
              <a:t>=n</a:t>
            </a:r>
            <a:r>
              <a:rPr lang="en-US" altLang="zh-CN" baseline="-25000">
                <a:solidFill>
                  <a:srgbClr val="0000FF"/>
                </a:solidFill>
                <a:latin typeface="Arial" panose="020B0604020202020204" pitchFamily="34" charset="0"/>
              </a:rPr>
              <a:t>i</a:t>
            </a:r>
            <a:r>
              <a:rPr lang="en-US" altLang="zh-CN" baseline="30000">
                <a:solidFill>
                  <a:srgbClr val="0000FF"/>
                </a:solidFill>
                <a:latin typeface="Arial" panose="020B0604020202020204" pitchFamily="34" charset="0"/>
              </a:rPr>
              <a:t>2</a:t>
            </a:r>
            <a:r>
              <a:rPr lang="zh-CN" altLang="en-US">
                <a:solidFill>
                  <a:srgbClr val="0000FF"/>
                </a:solidFill>
                <a:latin typeface="Arial" panose="020B0604020202020204" pitchFamily="34" charset="0"/>
              </a:rPr>
              <a:t>可以求出</a:t>
            </a:r>
            <a:r>
              <a:rPr lang="en-US" altLang="zh-CN">
                <a:solidFill>
                  <a:srgbClr val="0000FF"/>
                </a:solidFill>
                <a:latin typeface="Arial" panose="020B0604020202020204" pitchFamily="34" charset="0"/>
              </a:rPr>
              <a:t>n</a:t>
            </a:r>
            <a:r>
              <a:rPr lang="en-US" altLang="zh-CN" baseline="-25000">
                <a:solidFill>
                  <a:srgbClr val="0000FF"/>
                </a:solidFill>
                <a:latin typeface="Arial" panose="020B0604020202020204" pitchFamily="34" charset="0"/>
              </a:rPr>
              <a:t>0</a:t>
            </a:r>
            <a:r>
              <a:rPr lang="en-US" altLang="zh-CN">
                <a:solidFill>
                  <a:srgbClr val="0000FF"/>
                </a:solidFill>
                <a:latin typeface="Arial" panose="020B0604020202020204" pitchFamily="34" charset="0"/>
              </a:rPr>
              <a:t>=n</a:t>
            </a:r>
            <a:r>
              <a:rPr lang="en-US" altLang="zh-CN" baseline="-25000">
                <a:solidFill>
                  <a:srgbClr val="0000FF"/>
                </a:solidFill>
                <a:latin typeface="Arial" panose="020B0604020202020204" pitchFamily="34" charset="0"/>
              </a:rPr>
              <a:t>i</a:t>
            </a:r>
            <a:r>
              <a:rPr lang="en-US" altLang="zh-CN" baseline="30000">
                <a:solidFill>
                  <a:srgbClr val="0000FF"/>
                </a:solidFill>
                <a:latin typeface="Arial" panose="020B0604020202020204" pitchFamily="34" charset="0"/>
              </a:rPr>
              <a:t>2</a:t>
            </a:r>
            <a:r>
              <a:rPr lang="en-US" altLang="zh-CN">
                <a:solidFill>
                  <a:srgbClr val="0000FF"/>
                </a:solidFill>
                <a:latin typeface="Arial" panose="020B0604020202020204" pitchFamily="34" charset="0"/>
              </a:rPr>
              <a:t>/p</a:t>
            </a:r>
            <a:r>
              <a:rPr lang="en-US" altLang="zh-CN" baseline="-25000">
                <a:solidFill>
                  <a:srgbClr val="0000FF"/>
                </a:solidFill>
                <a:latin typeface="Arial" panose="020B0604020202020204" pitchFamily="34" charset="0"/>
              </a:rPr>
              <a:t>0</a:t>
            </a:r>
            <a:endParaRPr lang="en-US" altLang="zh-CN">
              <a:solidFill>
                <a:srgbClr val="0000FF"/>
              </a:solidFill>
              <a:latin typeface="Arial" panose="020B0604020202020204" pitchFamily="34" charset="0"/>
            </a:endParaRPr>
          </a:p>
        </p:txBody>
      </p:sp>
      <p:graphicFrame>
        <p:nvGraphicFramePr>
          <p:cNvPr id="66565" name="Object 15">
            <a:extLst>
              <a:ext uri="{FF2B5EF4-FFF2-40B4-BE49-F238E27FC236}">
                <a16:creationId xmlns:a16="http://schemas.microsoft.com/office/drawing/2014/main" id="{65D7ABD6-E541-4DA1-A249-3DBE1FEAF40C}"/>
              </a:ext>
            </a:extLst>
          </p:cNvPr>
          <p:cNvGraphicFramePr>
            <a:graphicFrameLocks noChangeAspect="1"/>
          </p:cNvGraphicFramePr>
          <p:nvPr/>
        </p:nvGraphicFramePr>
        <p:xfrm>
          <a:off x="1403350" y="3644900"/>
          <a:ext cx="4649788" cy="2428875"/>
        </p:xfrm>
        <a:graphic>
          <a:graphicData uri="http://schemas.openxmlformats.org/presentationml/2006/ole">
            <mc:AlternateContent xmlns:mc="http://schemas.openxmlformats.org/markup-compatibility/2006">
              <mc:Choice xmlns:v="urn:schemas-microsoft-com:vml" Requires="v">
                <p:oleObj spid="_x0000_s208926" name="公式" r:id="rId3" imgW="2438400" imgH="1371600" progId="Equation.3">
                  <p:embed/>
                </p:oleObj>
              </mc:Choice>
              <mc:Fallback>
                <p:oleObj name="公式" r:id="rId3" imgW="2438400" imgH="1371600" progId="Equation.3">
                  <p:embed/>
                  <p:pic>
                    <p:nvPicPr>
                      <p:cNvPr id="66565" name="Object 15">
                        <a:extLst>
                          <a:ext uri="{FF2B5EF4-FFF2-40B4-BE49-F238E27FC236}">
                            <a16:creationId xmlns:a16="http://schemas.microsoft.com/office/drawing/2014/main" id="{65D7ABD6-E541-4DA1-A249-3DBE1FEAF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644900"/>
                        <a:ext cx="4649788" cy="242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3">
            <a:extLst>
              <a:ext uri="{FF2B5EF4-FFF2-40B4-BE49-F238E27FC236}">
                <a16:creationId xmlns:a16="http://schemas.microsoft.com/office/drawing/2014/main" id="{1590074B-FB62-422C-80D0-F6D22BF0EACA}"/>
              </a:ext>
            </a:extLst>
          </p:cNvPr>
          <p:cNvSpPr txBox="1">
            <a:spLocks noChangeArrowheads="1"/>
          </p:cNvSpPr>
          <p:nvPr/>
        </p:nvSpPr>
        <p:spPr bwMode="gray">
          <a:xfrm>
            <a:off x="739775" y="80963"/>
            <a:ext cx="2376488" cy="431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fontAlgn="base">
              <a:spcBef>
                <a:spcPct val="0"/>
              </a:spcBef>
              <a:spcAft>
                <a:spcPct val="0"/>
              </a:spcAft>
              <a:defRPr sz="3600" b="1">
                <a:solidFill>
                  <a:srgbClr val="FFFF00"/>
                </a:solidFill>
                <a:latin typeface="+mj-lt"/>
                <a:ea typeface="+mj-ea"/>
                <a:cs typeface="+mj-cs"/>
              </a:defRPr>
            </a:lvl1pPr>
            <a:lvl2pPr algn="ctr" rtl="0" fontAlgn="base">
              <a:spcBef>
                <a:spcPct val="0"/>
              </a:spcBef>
              <a:spcAft>
                <a:spcPct val="0"/>
              </a:spcAft>
              <a:defRPr sz="3600" b="1">
                <a:solidFill>
                  <a:srgbClr val="FFFF00"/>
                </a:solidFill>
                <a:latin typeface="Times New Roman" pitchFamily="18" charset="0"/>
                <a:ea typeface="宋体" pitchFamily="2" charset="-122"/>
              </a:defRPr>
            </a:lvl2pPr>
            <a:lvl3pPr algn="ctr" rtl="0" fontAlgn="base">
              <a:spcBef>
                <a:spcPct val="0"/>
              </a:spcBef>
              <a:spcAft>
                <a:spcPct val="0"/>
              </a:spcAft>
              <a:defRPr sz="3600" b="1">
                <a:solidFill>
                  <a:srgbClr val="FFFF00"/>
                </a:solidFill>
                <a:latin typeface="Times New Roman" pitchFamily="18" charset="0"/>
                <a:ea typeface="宋体" pitchFamily="2" charset="-122"/>
              </a:defRPr>
            </a:lvl3pPr>
            <a:lvl4pPr algn="ctr" rtl="0" fontAlgn="base">
              <a:spcBef>
                <a:spcPct val="0"/>
              </a:spcBef>
              <a:spcAft>
                <a:spcPct val="0"/>
              </a:spcAft>
              <a:defRPr sz="3600" b="1">
                <a:solidFill>
                  <a:srgbClr val="FFFF00"/>
                </a:solidFill>
                <a:latin typeface="Times New Roman" pitchFamily="18" charset="0"/>
                <a:ea typeface="宋体" pitchFamily="2" charset="-122"/>
              </a:defRPr>
            </a:lvl4pPr>
            <a:lvl5pPr algn="ctr" rtl="0" fontAlgn="base">
              <a:spcBef>
                <a:spcPct val="0"/>
              </a:spcBef>
              <a:spcAft>
                <a:spcPct val="0"/>
              </a:spcAft>
              <a:defRPr sz="3600" b="1">
                <a:solidFill>
                  <a:srgbClr val="FFFF00"/>
                </a:solidFill>
                <a:latin typeface="Times New Roman" pitchFamily="18" charset="0"/>
                <a:ea typeface="宋体" pitchFamily="2" charset="-122"/>
              </a:defRPr>
            </a:lvl5pPr>
            <a:lvl6pPr marL="457200" algn="ctr" rtl="0" eaLnBrk="1" fontAlgn="base" hangingPunct="1">
              <a:spcBef>
                <a:spcPct val="0"/>
              </a:spcBef>
              <a:spcAft>
                <a:spcPct val="0"/>
              </a:spcAft>
              <a:defRPr sz="3600" b="1">
                <a:solidFill>
                  <a:srgbClr val="FFFF00"/>
                </a:solidFill>
                <a:latin typeface="Times New Roman" pitchFamily="18" charset="0"/>
                <a:ea typeface="宋体" pitchFamily="2" charset="-122"/>
              </a:defRPr>
            </a:lvl6pPr>
            <a:lvl7pPr marL="914400" algn="ctr" rtl="0" eaLnBrk="1" fontAlgn="base" hangingPunct="1">
              <a:spcBef>
                <a:spcPct val="0"/>
              </a:spcBef>
              <a:spcAft>
                <a:spcPct val="0"/>
              </a:spcAft>
              <a:defRPr sz="3600" b="1">
                <a:solidFill>
                  <a:srgbClr val="FFFF00"/>
                </a:solidFill>
                <a:latin typeface="Times New Roman" pitchFamily="18" charset="0"/>
                <a:ea typeface="宋体" pitchFamily="2" charset="-122"/>
              </a:defRPr>
            </a:lvl7pPr>
            <a:lvl8pPr marL="1371600" algn="ctr" rtl="0" eaLnBrk="1" fontAlgn="base" hangingPunct="1">
              <a:spcBef>
                <a:spcPct val="0"/>
              </a:spcBef>
              <a:spcAft>
                <a:spcPct val="0"/>
              </a:spcAft>
              <a:defRPr sz="3600" b="1">
                <a:solidFill>
                  <a:srgbClr val="FFFF00"/>
                </a:solidFill>
                <a:latin typeface="Times New Roman" pitchFamily="18" charset="0"/>
                <a:ea typeface="宋体" pitchFamily="2" charset="-122"/>
              </a:defRPr>
            </a:lvl8pPr>
            <a:lvl9pPr marL="1828800" algn="ctr" rtl="0" eaLnBrk="1" fontAlgn="base" hangingPunct="1">
              <a:spcBef>
                <a:spcPct val="0"/>
              </a:spcBef>
              <a:spcAft>
                <a:spcPct val="0"/>
              </a:spcAft>
              <a:defRPr sz="3600" b="1">
                <a:solidFill>
                  <a:srgbClr val="FFFF00"/>
                </a:solidFill>
                <a:latin typeface="Times New Roman" pitchFamily="18" charset="0"/>
                <a:ea typeface="宋体" pitchFamily="2" charset="-122"/>
              </a:defRPr>
            </a:lvl9pPr>
          </a:lstStyle>
          <a:p>
            <a:pPr algn="l" eaLnBrk="1" hangingPunct="1">
              <a:defRPr/>
            </a:pPr>
            <a:r>
              <a:rPr lang="zh-CN" altLang="en-US" sz="2800" kern="0" dirty="0">
                <a:solidFill>
                  <a:schemeClr val="tx1"/>
                </a:solidFill>
              </a:rPr>
              <a:t>例题</a:t>
            </a:r>
            <a:r>
              <a:rPr lang="en-US" altLang="zh-CN" sz="2800" kern="0" dirty="0">
                <a:solidFill>
                  <a:schemeClr val="tx1"/>
                </a:solidFill>
              </a:rPr>
              <a:t>3</a:t>
            </a:r>
            <a:endParaRPr lang="zh-CN" altLang="en-US" sz="2800" kern="0" dirty="0">
              <a:solidFill>
                <a:schemeClr val="tx1"/>
              </a:solidFill>
            </a:endParaRPr>
          </a:p>
        </p:txBody>
      </p:sp>
    </p:spTree>
    <p:extLst>
      <p:ext uri="{BB962C8B-B14F-4D97-AF65-F5344CB8AC3E}">
        <p14:creationId xmlns:p14="http://schemas.microsoft.com/office/powerpoint/2010/main" val="1177826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a:extLst>
              <a:ext uri="{FF2B5EF4-FFF2-40B4-BE49-F238E27FC236}">
                <a16:creationId xmlns:a16="http://schemas.microsoft.com/office/drawing/2014/main" id="{B5F27300-244C-4DE3-8980-617E23A0D45D}"/>
              </a:ext>
            </a:extLst>
          </p:cNvPr>
          <p:cNvSpPr>
            <a:spLocks noChangeArrowheads="1"/>
          </p:cNvSpPr>
          <p:nvPr/>
        </p:nvSpPr>
        <p:spPr bwMode="auto">
          <a:xfrm>
            <a:off x="395288" y="908050"/>
            <a:ext cx="8064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800100" indent="-342900">
              <a:defRPr sz="2000" b="1">
                <a:solidFill>
                  <a:schemeClr val="tx1"/>
                </a:solidFill>
                <a:latin typeface="Times New Roman" panose="02020603050405020304" pitchFamily="18" charset="0"/>
                <a:ea typeface="宋体" panose="02010600030101010101" pitchFamily="2" charset="-122"/>
              </a:defRPr>
            </a:lvl2pPr>
            <a:lvl3pPr marL="1257300" indent="-342900">
              <a:defRPr sz="2000" b="1">
                <a:solidFill>
                  <a:schemeClr val="tx1"/>
                </a:solidFill>
                <a:latin typeface="Times New Roman" panose="02020603050405020304" pitchFamily="18" charset="0"/>
                <a:ea typeface="宋体" panose="02010600030101010101" pitchFamily="2" charset="-122"/>
              </a:defRPr>
            </a:lvl3pPr>
            <a:lvl4pPr marL="1714500" indent="-342900">
              <a:defRPr sz="2000" b="1">
                <a:solidFill>
                  <a:schemeClr val="tx1"/>
                </a:solidFill>
                <a:latin typeface="Times New Roman" panose="02020603050405020304" pitchFamily="18" charset="0"/>
                <a:ea typeface="宋体" panose="02010600030101010101" pitchFamily="2" charset="-122"/>
              </a:defRPr>
            </a:lvl4pPr>
            <a:lvl5pPr marL="2171700" indent="-342900">
              <a:defRPr sz="2000" b="1">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00FF"/>
                </a:solidFill>
                <a:latin typeface="Arial" panose="020B0604020202020204" pitchFamily="34" charset="0"/>
              </a:rPr>
              <a:t>(2)   </a:t>
            </a:r>
            <a:r>
              <a:rPr lang="zh-CN" altLang="en-US" sz="2400">
                <a:solidFill>
                  <a:srgbClr val="0000FF"/>
                </a:solidFill>
                <a:latin typeface="Arial" panose="020B0604020202020204" pitchFamily="34" charset="0"/>
              </a:rPr>
              <a:t>因为</a:t>
            </a:r>
            <a:r>
              <a:rPr lang="en-US" altLang="zh-CN" sz="2400">
                <a:solidFill>
                  <a:srgbClr val="0000FF"/>
                </a:solidFill>
                <a:latin typeface="Arial" panose="020B0604020202020204" pitchFamily="34" charset="0"/>
              </a:rPr>
              <a:t>p</a:t>
            </a:r>
            <a:r>
              <a:rPr lang="en-US" altLang="zh-CN" sz="2400" baseline="-25000">
                <a:solidFill>
                  <a:srgbClr val="0000FF"/>
                </a:solidFill>
                <a:latin typeface="Arial" panose="020B0604020202020204" pitchFamily="34" charset="0"/>
              </a:rPr>
              <a:t>01</a:t>
            </a:r>
            <a:r>
              <a:rPr lang="en-US" altLang="zh-CN" sz="2400">
                <a:solidFill>
                  <a:srgbClr val="0000FF"/>
                </a:solidFill>
                <a:latin typeface="Arial" panose="020B0604020202020204" pitchFamily="34" charset="0"/>
              </a:rPr>
              <a:t>&gt;n</a:t>
            </a:r>
            <a:r>
              <a:rPr lang="en-US" altLang="zh-CN" sz="2400" baseline="-25000">
                <a:solidFill>
                  <a:srgbClr val="0000FF"/>
                </a:solidFill>
                <a:latin typeface="Arial" panose="020B0604020202020204" pitchFamily="34" charset="0"/>
              </a:rPr>
              <a:t>01</a:t>
            </a:r>
            <a:r>
              <a:rPr lang="en-US" altLang="zh-CN" sz="2400">
                <a:solidFill>
                  <a:srgbClr val="0000FF"/>
                </a:solidFill>
                <a:latin typeface="Arial" panose="020B0604020202020204" pitchFamily="34" charset="0"/>
              </a:rPr>
              <a:t>,</a:t>
            </a:r>
            <a:r>
              <a:rPr lang="zh-CN" altLang="en-US" sz="2400">
                <a:solidFill>
                  <a:srgbClr val="0000FF"/>
                </a:solidFill>
                <a:latin typeface="Arial" panose="020B0604020202020204" pitchFamily="34" charset="0"/>
              </a:rPr>
              <a:t>所以</a:t>
            </a:r>
            <a:r>
              <a:rPr lang="en-US" altLang="zh-CN" sz="2400">
                <a:solidFill>
                  <a:srgbClr val="0000FF"/>
                </a:solidFill>
                <a:latin typeface="Arial" panose="020B0604020202020204" pitchFamily="34" charset="0"/>
              </a:rPr>
              <a:t>Si</a:t>
            </a:r>
            <a:r>
              <a:rPr lang="en-US" altLang="zh-CN" sz="2400" baseline="-25000">
                <a:solidFill>
                  <a:srgbClr val="0000FF"/>
                </a:solidFill>
                <a:latin typeface="Arial" panose="020B0604020202020204" pitchFamily="34" charset="0"/>
              </a:rPr>
              <a:t>1</a:t>
            </a:r>
            <a:r>
              <a:rPr lang="zh-CN" altLang="en-US" sz="2400">
                <a:solidFill>
                  <a:srgbClr val="0000FF"/>
                </a:solidFill>
                <a:latin typeface="Arial" panose="020B0604020202020204" pitchFamily="34" charset="0"/>
              </a:rPr>
              <a:t>为</a:t>
            </a:r>
            <a:r>
              <a:rPr lang="en-US" altLang="zh-CN" sz="2400">
                <a:solidFill>
                  <a:srgbClr val="0000FF"/>
                </a:solidFill>
                <a:latin typeface="Arial" panose="020B0604020202020204" pitchFamily="34" charset="0"/>
              </a:rPr>
              <a:t>p</a:t>
            </a:r>
            <a:r>
              <a:rPr lang="zh-CN" altLang="en-US" sz="2400">
                <a:solidFill>
                  <a:srgbClr val="0000FF"/>
                </a:solidFill>
                <a:latin typeface="Arial" panose="020B0604020202020204" pitchFamily="34" charset="0"/>
              </a:rPr>
              <a:t>型半导体</a:t>
            </a:r>
          </a:p>
          <a:p>
            <a:r>
              <a:rPr lang="zh-CN" altLang="en-US" sz="2400">
                <a:solidFill>
                  <a:srgbClr val="0000FF"/>
                </a:solidFill>
                <a:latin typeface="Arial" panose="020B0604020202020204" pitchFamily="34" charset="0"/>
              </a:rPr>
              <a:t>      因为</a:t>
            </a:r>
            <a:r>
              <a:rPr lang="en-US" altLang="zh-CN" sz="2400">
                <a:solidFill>
                  <a:srgbClr val="0000FF"/>
                </a:solidFill>
                <a:latin typeface="Arial" panose="020B0604020202020204" pitchFamily="34" charset="0"/>
              </a:rPr>
              <a:t>p</a:t>
            </a:r>
            <a:r>
              <a:rPr lang="en-US" altLang="zh-CN" sz="2400" baseline="-25000">
                <a:solidFill>
                  <a:srgbClr val="0000FF"/>
                </a:solidFill>
                <a:latin typeface="Arial" panose="020B0604020202020204" pitchFamily="34" charset="0"/>
              </a:rPr>
              <a:t>02</a:t>
            </a:r>
            <a:r>
              <a:rPr lang="en-US" altLang="zh-CN" sz="2400">
                <a:solidFill>
                  <a:srgbClr val="0000FF"/>
                </a:solidFill>
                <a:latin typeface="Arial" panose="020B0604020202020204" pitchFamily="34" charset="0"/>
              </a:rPr>
              <a:t>=n</a:t>
            </a:r>
            <a:r>
              <a:rPr lang="en-US" altLang="zh-CN" sz="2400" baseline="-25000">
                <a:solidFill>
                  <a:srgbClr val="0000FF"/>
                </a:solidFill>
                <a:latin typeface="Arial" panose="020B0604020202020204" pitchFamily="34" charset="0"/>
              </a:rPr>
              <a:t>02</a:t>
            </a:r>
            <a:r>
              <a:rPr lang="en-US" altLang="zh-CN" sz="2400">
                <a:solidFill>
                  <a:srgbClr val="0000FF"/>
                </a:solidFill>
                <a:latin typeface="Arial" panose="020B0604020202020204" pitchFamily="34" charset="0"/>
              </a:rPr>
              <a:t>,</a:t>
            </a:r>
            <a:r>
              <a:rPr lang="zh-CN" altLang="en-US" sz="2400">
                <a:solidFill>
                  <a:srgbClr val="0000FF"/>
                </a:solidFill>
                <a:latin typeface="Arial" panose="020B0604020202020204" pitchFamily="34" charset="0"/>
              </a:rPr>
              <a:t>所以</a:t>
            </a:r>
            <a:r>
              <a:rPr lang="en-US" altLang="zh-CN" sz="2400">
                <a:solidFill>
                  <a:srgbClr val="0000FF"/>
                </a:solidFill>
                <a:latin typeface="Arial" panose="020B0604020202020204" pitchFamily="34" charset="0"/>
              </a:rPr>
              <a:t>Si</a:t>
            </a:r>
            <a:r>
              <a:rPr lang="en-US" altLang="zh-CN" sz="2400" baseline="-25000">
                <a:solidFill>
                  <a:srgbClr val="0000FF"/>
                </a:solidFill>
                <a:latin typeface="Arial" panose="020B0604020202020204" pitchFamily="34" charset="0"/>
              </a:rPr>
              <a:t>2</a:t>
            </a:r>
            <a:r>
              <a:rPr lang="zh-CN" altLang="en-US" sz="2400">
                <a:solidFill>
                  <a:srgbClr val="0000FF"/>
                </a:solidFill>
                <a:latin typeface="Arial" panose="020B0604020202020204" pitchFamily="34" charset="0"/>
              </a:rPr>
              <a:t>为本征半导体</a:t>
            </a:r>
          </a:p>
          <a:p>
            <a:r>
              <a:rPr lang="zh-CN" altLang="en-US" sz="2400">
                <a:solidFill>
                  <a:srgbClr val="0000FF"/>
                </a:solidFill>
                <a:latin typeface="Arial" panose="020B0604020202020204" pitchFamily="34" charset="0"/>
              </a:rPr>
              <a:t>      因为</a:t>
            </a:r>
            <a:r>
              <a:rPr lang="en-US" altLang="zh-CN" sz="2400">
                <a:solidFill>
                  <a:srgbClr val="0000FF"/>
                </a:solidFill>
                <a:latin typeface="Arial" panose="020B0604020202020204" pitchFamily="34" charset="0"/>
              </a:rPr>
              <a:t>p</a:t>
            </a:r>
            <a:r>
              <a:rPr lang="en-US" altLang="zh-CN" sz="2400" baseline="-25000">
                <a:solidFill>
                  <a:srgbClr val="0000FF"/>
                </a:solidFill>
                <a:latin typeface="Arial" panose="020B0604020202020204" pitchFamily="34" charset="0"/>
              </a:rPr>
              <a:t>03</a:t>
            </a:r>
            <a:r>
              <a:rPr lang="en-US" altLang="zh-CN" sz="2400">
                <a:solidFill>
                  <a:srgbClr val="0000FF"/>
                </a:solidFill>
                <a:latin typeface="Arial" panose="020B0604020202020204" pitchFamily="34" charset="0"/>
              </a:rPr>
              <a:t>&lt;n</a:t>
            </a:r>
            <a:r>
              <a:rPr lang="en-US" altLang="zh-CN" sz="2400" baseline="-25000">
                <a:solidFill>
                  <a:srgbClr val="0000FF"/>
                </a:solidFill>
                <a:latin typeface="Arial" panose="020B0604020202020204" pitchFamily="34" charset="0"/>
              </a:rPr>
              <a:t>03</a:t>
            </a:r>
            <a:r>
              <a:rPr lang="en-US" altLang="zh-CN" sz="2400">
                <a:solidFill>
                  <a:srgbClr val="0000FF"/>
                </a:solidFill>
                <a:latin typeface="Arial" panose="020B0604020202020204" pitchFamily="34" charset="0"/>
              </a:rPr>
              <a:t>,</a:t>
            </a:r>
            <a:r>
              <a:rPr lang="zh-CN" altLang="en-US" sz="2400">
                <a:solidFill>
                  <a:srgbClr val="0000FF"/>
                </a:solidFill>
                <a:latin typeface="Arial" panose="020B0604020202020204" pitchFamily="34" charset="0"/>
              </a:rPr>
              <a:t>所以</a:t>
            </a:r>
            <a:r>
              <a:rPr lang="en-US" altLang="zh-CN" sz="2400">
                <a:solidFill>
                  <a:srgbClr val="0000FF"/>
                </a:solidFill>
                <a:latin typeface="Arial" panose="020B0604020202020204" pitchFamily="34" charset="0"/>
              </a:rPr>
              <a:t>Si</a:t>
            </a:r>
            <a:r>
              <a:rPr lang="en-US" altLang="zh-CN" sz="2400" baseline="-25000">
                <a:solidFill>
                  <a:srgbClr val="0000FF"/>
                </a:solidFill>
                <a:latin typeface="Arial" panose="020B0604020202020204" pitchFamily="34" charset="0"/>
              </a:rPr>
              <a:t>3</a:t>
            </a:r>
            <a:r>
              <a:rPr lang="zh-CN" altLang="en-US" sz="2400">
                <a:solidFill>
                  <a:srgbClr val="0000FF"/>
                </a:solidFill>
                <a:latin typeface="Arial" panose="020B0604020202020204" pitchFamily="34" charset="0"/>
              </a:rPr>
              <a:t>为</a:t>
            </a:r>
            <a:r>
              <a:rPr lang="en-US" altLang="zh-CN" sz="2400">
                <a:solidFill>
                  <a:srgbClr val="0000FF"/>
                </a:solidFill>
                <a:latin typeface="Arial" panose="020B0604020202020204" pitchFamily="34" charset="0"/>
              </a:rPr>
              <a:t>n</a:t>
            </a:r>
            <a:r>
              <a:rPr lang="zh-CN" altLang="en-US" sz="2400">
                <a:solidFill>
                  <a:srgbClr val="0000FF"/>
                </a:solidFill>
                <a:latin typeface="Arial" panose="020B0604020202020204" pitchFamily="34" charset="0"/>
              </a:rPr>
              <a:t>型半导体</a:t>
            </a:r>
          </a:p>
        </p:txBody>
      </p:sp>
      <p:graphicFrame>
        <p:nvGraphicFramePr>
          <p:cNvPr id="67587" name="Object 7">
            <a:extLst>
              <a:ext uri="{FF2B5EF4-FFF2-40B4-BE49-F238E27FC236}">
                <a16:creationId xmlns:a16="http://schemas.microsoft.com/office/drawing/2014/main" id="{E860EDE5-1C97-4862-B7E9-EE5DB4F06E82}"/>
              </a:ext>
            </a:extLst>
          </p:cNvPr>
          <p:cNvGraphicFramePr>
            <a:graphicFrameLocks noChangeAspect="1"/>
          </p:cNvGraphicFramePr>
          <p:nvPr/>
        </p:nvGraphicFramePr>
        <p:xfrm>
          <a:off x="1547813" y="2997200"/>
          <a:ext cx="3263900" cy="1768475"/>
        </p:xfrm>
        <a:graphic>
          <a:graphicData uri="http://schemas.openxmlformats.org/presentationml/2006/ole">
            <mc:AlternateContent xmlns:mc="http://schemas.openxmlformats.org/markup-compatibility/2006">
              <mc:Choice xmlns:v="urn:schemas-microsoft-com:vml" Requires="v">
                <p:oleObj spid="_x0000_s209950" name="公式" r:id="rId3" imgW="1485993" imgH="857250" progId="Equation.3">
                  <p:embed/>
                </p:oleObj>
              </mc:Choice>
              <mc:Fallback>
                <p:oleObj name="公式" r:id="rId3" imgW="1485993" imgH="857250" progId="Equation.3">
                  <p:embed/>
                  <p:pic>
                    <p:nvPicPr>
                      <p:cNvPr id="67587" name="Object 7">
                        <a:extLst>
                          <a:ext uri="{FF2B5EF4-FFF2-40B4-BE49-F238E27FC236}">
                            <a16:creationId xmlns:a16="http://schemas.microsoft.com/office/drawing/2014/main" id="{E860EDE5-1C97-4862-B7E9-EE5DB4F06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997200"/>
                        <a:ext cx="3263900"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88" name="Rectangle 10">
            <a:extLst>
              <a:ext uri="{FF2B5EF4-FFF2-40B4-BE49-F238E27FC236}">
                <a16:creationId xmlns:a16="http://schemas.microsoft.com/office/drawing/2014/main" id="{D09DE7F6-9445-49BA-B158-A8E2BEFFEE1E}"/>
              </a:ext>
            </a:extLst>
          </p:cNvPr>
          <p:cNvSpPr>
            <a:spLocks noChangeArrowheads="1"/>
          </p:cNvSpPr>
          <p:nvPr/>
        </p:nvSpPr>
        <p:spPr bwMode="auto">
          <a:xfrm>
            <a:off x="323850" y="2636838"/>
            <a:ext cx="8064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b="1">
                <a:solidFill>
                  <a:schemeClr val="tx1"/>
                </a:solidFill>
                <a:latin typeface="Times New Roman" panose="02020603050405020304" pitchFamily="18" charset="0"/>
                <a:ea typeface="宋体" panose="02010600030101010101" pitchFamily="2" charset="-122"/>
              </a:defRPr>
            </a:lvl1pPr>
            <a:lvl2pPr marL="800100" indent="-342900">
              <a:defRPr sz="2000" b="1">
                <a:solidFill>
                  <a:schemeClr val="tx1"/>
                </a:solidFill>
                <a:latin typeface="Times New Roman" panose="02020603050405020304" pitchFamily="18" charset="0"/>
                <a:ea typeface="宋体" panose="02010600030101010101" pitchFamily="2" charset="-122"/>
              </a:defRPr>
            </a:lvl2pPr>
            <a:lvl3pPr marL="1257300" indent="-342900">
              <a:defRPr sz="2000" b="1">
                <a:solidFill>
                  <a:schemeClr val="tx1"/>
                </a:solidFill>
                <a:latin typeface="Times New Roman" panose="02020603050405020304" pitchFamily="18" charset="0"/>
                <a:ea typeface="宋体" panose="02010600030101010101" pitchFamily="2" charset="-122"/>
              </a:defRPr>
            </a:lvl3pPr>
            <a:lvl4pPr marL="1714500" indent="-342900">
              <a:defRPr sz="2000" b="1">
                <a:solidFill>
                  <a:schemeClr val="tx1"/>
                </a:solidFill>
                <a:latin typeface="Times New Roman" panose="02020603050405020304" pitchFamily="18" charset="0"/>
                <a:ea typeface="宋体" panose="02010600030101010101" pitchFamily="2" charset="-122"/>
              </a:defRPr>
            </a:lvl4pPr>
            <a:lvl5pPr marL="2171700" indent="-342900">
              <a:defRPr sz="2000" b="1">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r>
              <a:rPr lang="zh-CN" altLang="en-US">
                <a:solidFill>
                  <a:srgbClr val="0000FF"/>
                </a:solidFill>
                <a:latin typeface="Arial" panose="020B0604020202020204" pitchFamily="34" charset="0"/>
              </a:rPr>
              <a:t>（</a:t>
            </a:r>
            <a:r>
              <a:rPr lang="en-US" altLang="zh-CN">
                <a:solidFill>
                  <a:srgbClr val="0000FF"/>
                </a:solidFill>
                <a:latin typeface="Arial" panose="020B0604020202020204" pitchFamily="34" charset="0"/>
              </a:rPr>
              <a:t>3</a:t>
            </a:r>
            <a:r>
              <a:rPr lang="zh-CN" altLang="en-US">
                <a:solidFill>
                  <a:srgbClr val="0000FF"/>
                </a:solidFill>
                <a:latin typeface="Arial" panose="020B0604020202020204" pitchFamily="34" charset="0"/>
              </a:rPr>
              <a:t>）当</a:t>
            </a:r>
            <a:r>
              <a:rPr lang="en-US" altLang="zh-CN">
                <a:solidFill>
                  <a:srgbClr val="0000FF"/>
                </a:solidFill>
                <a:latin typeface="Arial" panose="020B0604020202020204" pitchFamily="34" charset="0"/>
              </a:rPr>
              <a:t>T=300K</a:t>
            </a:r>
            <a:r>
              <a:rPr lang="zh-CN" altLang="en-US">
                <a:solidFill>
                  <a:srgbClr val="0000FF"/>
                </a:solidFill>
                <a:latin typeface="Arial" panose="020B0604020202020204" pitchFamily="34" charset="0"/>
              </a:rPr>
              <a:t>时，</a:t>
            </a:r>
            <a:r>
              <a:rPr lang="en-US" altLang="zh-CN">
                <a:solidFill>
                  <a:srgbClr val="0000FF"/>
                </a:solidFill>
                <a:latin typeface="Arial" panose="020B0604020202020204" pitchFamily="34" charset="0"/>
              </a:rPr>
              <a:t>k</a:t>
            </a:r>
            <a:r>
              <a:rPr lang="en-US" altLang="zh-CN" baseline="-25000">
                <a:solidFill>
                  <a:srgbClr val="0000FF"/>
                </a:solidFill>
                <a:latin typeface="Arial" panose="020B0604020202020204" pitchFamily="34" charset="0"/>
              </a:rPr>
              <a:t>0</a:t>
            </a:r>
            <a:r>
              <a:rPr lang="en-US" altLang="zh-CN">
                <a:solidFill>
                  <a:srgbClr val="0000FF"/>
                </a:solidFill>
                <a:latin typeface="Arial" panose="020B0604020202020204" pitchFamily="34" charset="0"/>
              </a:rPr>
              <a:t>T=0.026eV</a:t>
            </a:r>
          </a:p>
          <a:p>
            <a:endParaRPr lang="en-US" altLang="zh-CN">
              <a:solidFill>
                <a:srgbClr val="0000FF"/>
              </a:solidFill>
              <a:latin typeface="Arial" panose="020B0604020202020204" pitchFamily="34" charset="0"/>
            </a:endParaRPr>
          </a:p>
          <a:p>
            <a:r>
              <a:rPr lang="en-US" altLang="zh-CN">
                <a:solidFill>
                  <a:srgbClr val="0000FF"/>
                </a:solidFill>
                <a:latin typeface="Arial" panose="020B0604020202020204" pitchFamily="34" charset="0"/>
              </a:rPr>
              <a:t>         </a:t>
            </a:r>
            <a:r>
              <a:rPr lang="zh-CN" altLang="en-US">
                <a:solidFill>
                  <a:srgbClr val="0000FF"/>
                </a:solidFill>
                <a:latin typeface="Arial" panose="020B0604020202020204" pitchFamily="34" charset="0"/>
              </a:rPr>
              <a:t>由</a:t>
            </a:r>
          </a:p>
        </p:txBody>
      </p:sp>
      <p:sp>
        <p:nvSpPr>
          <p:cNvPr id="67589" name="Text Box 11">
            <a:extLst>
              <a:ext uri="{FF2B5EF4-FFF2-40B4-BE49-F238E27FC236}">
                <a16:creationId xmlns:a16="http://schemas.microsoft.com/office/drawing/2014/main" id="{4C00634D-DFFC-42F5-8BAC-5A66E720A0BD}"/>
              </a:ext>
            </a:extLst>
          </p:cNvPr>
          <p:cNvSpPr txBox="1">
            <a:spLocks noChangeArrowheads="1"/>
          </p:cNvSpPr>
          <p:nvPr/>
        </p:nvSpPr>
        <p:spPr bwMode="auto">
          <a:xfrm>
            <a:off x="684213" y="4765675"/>
            <a:ext cx="80121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a:solidFill>
                  <a:schemeClr val="tx1"/>
                </a:solidFill>
              </a:rPr>
              <a:t>代入数据，计算得</a:t>
            </a:r>
          </a:p>
          <a:p>
            <a:pPr>
              <a:spcBef>
                <a:spcPct val="0"/>
              </a:spcBef>
              <a:buClrTx/>
              <a:buFontTx/>
              <a:buNone/>
            </a:pPr>
            <a:r>
              <a:rPr lang="zh-CN" altLang="en-US">
                <a:solidFill>
                  <a:schemeClr val="tx1"/>
                </a:solidFill>
              </a:rPr>
              <a:t>       </a:t>
            </a:r>
            <a:r>
              <a:rPr lang="en-US" altLang="zh-CN">
                <a:solidFill>
                  <a:schemeClr val="tx1"/>
                </a:solidFill>
              </a:rPr>
              <a:t>Si</a:t>
            </a:r>
            <a:r>
              <a:rPr lang="en-US" altLang="zh-CN" baseline="-25000">
                <a:solidFill>
                  <a:schemeClr val="tx1"/>
                </a:solidFill>
              </a:rPr>
              <a:t>1</a:t>
            </a:r>
            <a:r>
              <a:rPr lang="en-US" altLang="zh-CN">
                <a:solidFill>
                  <a:schemeClr val="tx1"/>
                </a:solidFill>
              </a:rPr>
              <a:t>    E</a:t>
            </a:r>
            <a:r>
              <a:rPr lang="en-US" altLang="zh-CN" baseline="-25000">
                <a:solidFill>
                  <a:schemeClr val="tx1"/>
                </a:solidFill>
              </a:rPr>
              <a:t>i</a:t>
            </a:r>
            <a:r>
              <a:rPr lang="en-US" altLang="zh-CN">
                <a:solidFill>
                  <a:schemeClr val="tx1"/>
                </a:solidFill>
              </a:rPr>
              <a:t>-E</a:t>
            </a:r>
            <a:r>
              <a:rPr lang="en-US" altLang="zh-CN" baseline="-25000">
                <a:solidFill>
                  <a:schemeClr val="tx1"/>
                </a:solidFill>
              </a:rPr>
              <a:t>F</a:t>
            </a:r>
            <a:r>
              <a:rPr lang="en-US" altLang="zh-CN">
                <a:solidFill>
                  <a:schemeClr val="tx1"/>
                </a:solidFill>
              </a:rPr>
              <a:t>=0.37eV,</a:t>
            </a:r>
            <a:r>
              <a:rPr lang="zh-CN" altLang="en-US">
                <a:solidFill>
                  <a:schemeClr val="tx1"/>
                </a:solidFill>
              </a:rPr>
              <a:t>即</a:t>
            </a:r>
            <a:r>
              <a:rPr lang="en-US" altLang="zh-CN">
                <a:solidFill>
                  <a:schemeClr val="tx1"/>
                </a:solidFill>
              </a:rPr>
              <a:t>p</a:t>
            </a:r>
            <a:r>
              <a:rPr lang="zh-CN" altLang="en-US">
                <a:solidFill>
                  <a:schemeClr val="tx1"/>
                </a:solidFill>
              </a:rPr>
              <a:t>型半导体的</a:t>
            </a:r>
            <a:r>
              <a:rPr lang="en-US" altLang="zh-CN">
                <a:solidFill>
                  <a:schemeClr val="tx1"/>
                </a:solidFill>
              </a:rPr>
              <a:t>E</a:t>
            </a:r>
            <a:r>
              <a:rPr lang="en-US" altLang="zh-CN" baseline="-25000">
                <a:solidFill>
                  <a:schemeClr val="tx1"/>
                </a:solidFill>
              </a:rPr>
              <a:t>F</a:t>
            </a:r>
            <a:r>
              <a:rPr lang="zh-CN" altLang="en-US">
                <a:solidFill>
                  <a:schemeClr val="tx1"/>
                </a:solidFill>
              </a:rPr>
              <a:t>在禁带中线下</a:t>
            </a:r>
            <a:r>
              <a:rPr lang="en-US" altLang="zh-CN">
                <a:solidFill>
                  <a:schemeClr val="tx1"/>
                </a:solidFill>
              </a:rPr>
              <a:t>0.37eV</a:t>
            </a:r>
            <a:r>
              <a:rPr lang="zh-CN" altLang="en-US">
                <a:solidFill>
                  <a:schemeClr val="tx1"/>
                </a:solidFill>
              </a:rPr>
              <a:t>处；</a:t>
            </a:r>
          </a:p>
          <a:p>
            <a:pPr>
              <a:spcBef>
                <a:spcPct val="0"/>
              </a:spcBef>
              <a:buClrTx/>
              <a:buFontTx/>
              <a:buNone/>
            </a:pPr>
            <a:r>
              <a:rPr lang="zh-CN" altLang="en-US">
                <a:solidFill>
                  <a:schemeClr val="tx1"/>
                </a:solidFill>
              </a:rPr>
              <a:t>       </a:t>
            </a:r>
            <a:r>
              <a:rPr lang="en-US" altLang="zh-CN">
                <a:solidFill>
                  <a:schemeClr val="tx1"/>
                </a:solidFill>
              </a:rPr>
              <a:t>Si</a:t>
            </a:r>
            <a:r>
              <a:rPr lang="en-US" altLang="zh-CN" baseline="-25000">
                <a:solidFill>
                  <a:schemeClr val="tx1"/>
                </a:solidFill>
              </a:rPr>
              <a:t>2</a:t>
            </a:r>
            <a:r>
              <a:rPr lang="en-US" altLang="zh-CN">
                <a:solidFill>
                  <a:schemeClr val="tx1"/>
                </a:solidFill>
              </a:rPr>
              <a:t>    E</a:t>
            </a:r>
            <a:r>
              <a:rPr lang="en-US" altLang="zh-CN" baseline="-25000">
                <a:solidFill>
                  <a:schemeClr val="tx1"/>
                </a:solidFill>
              </a:rPr>
              <a:t>i</a:t>
            </a:r>
            <a:r>
              <a:rPr lang="en-US" altLang="zh-CN">
                <a:solidFill>
                  <a:schemeClr val="tx1"/>
                </a:solidFill>
              </a:rPr>
              <a:t>-E</a:t>
            </a:r>
            <a:r>
              <a:rPr lang="en-US" altLang="zh-CN" baseline="-25000">
                <a:solidFill>
                  <a:schemeClr val="tx1"/>
                </a:solidFill>
              </a:rPr>
              <a:t>F</a:t>
            </a:r>
            <a:r>
              <a:rPr lang="en-US" altLang="zh-CN">
                <a:solidFill>
                  <a:schemeClr val="tx1"/>
                </a:solidFill>
              </a:rPr>
              <a:t>=0</a:t>
            </a:r>
            <a:r>
              <a:rPr lang="zh-CN" altLang="en-US">
                <a:solidFill>
                  <a:schemeClr val="tx1"/>
                </a:solidFill>
              </a:rPr>
              <a:t>，位于禁带中心位置</a:t>
            </a:r>
          </a:p>
          <a:p>
            <a:pPr>
              <a:spcBef>
                <a:spcPct val="0"/>
              </a:spcBef>
              <a:buClrTx/>
              <a:buFontTx/>
              <a:buNone/>
            </a:pPr>
            <a:r>
              <a:rPr lang="zh-CN" altLang="en-US">
                <a:solidFill>
                  <a:schemeClr val="tx1"/>
                </a:solidFill>
              </a:rPr>
              <a:t>       </a:t>
            </a:r>
            <a:r>
              <a:rPr lang="en-US" altLang="zh-CN">
                <a:solidFill>
                  <a:schemeClr val="tx1"/>
                </a:solidFill>
              </a:rPr>
              <a:t>Si</a:t>
            </a:r>
            <a:r>
              <a:rPr lang="en-US" altLang="zh-CN" baseline="-25000">
                <a:solidFill>
                  <a:schemeClr val="tx1"/>
                </a:solidFill>
              </a:rPr>
              <a:t>3</a:t>
            </a:r>
            <a:r>
              <a:rPr lang="en-US" altLang="zh-CN">
                <a:solidFill>
                  <a:schemeClr val="tx1"/>
                </a:solidFill>
              </a:rPr>
              <a:t>    E</a:t>
            </a:r>
            <a:r>
              <a:rPr lang="en-US" altLang="zh-CN" baseline="-25000">
                <a:solidFill>
                  <a:schemeClr val="tx1"/>
                </a:solidFill>
              </a:rPr>
              <a:t>i</a:t>
            </a:r>
            <a:r>
              <a:rPr lang="en-US" altLang="zh-CN">
                <a:solidFill>
                  <a:schemeClr val="tx1"/>
                </a:solidFill>
              </a:rPr>
              <a:t>-E</a:t>
            </a:r>
            <a:r>
              <a:rPr lang="en-US" altLang="zh-CN" baseline="-25000">
                <a:solidFill>
                  <a:schemeClr val="tx1"/>
                </a:solidFill>
              </a:rPr>
              <a:t>F</a:t>
            </a:r>
            <a:r>
              <a:rPr lang="en-US" altLang="zh-CN">
                <a:solidFill>
                  <a:schemeClr val="tx1"/>
                </a:solidFill>
              </a:rPr>
              <a:t>=0.35eV</a:t>
            </a:r>
            <a:r>
              <a:rPr lang="zh-CN" altLang="en-US">
                <a:solidFill>
                  <a:schemeClr val="tx1"/>
                </a:solidFill>
              </a:rPr>
              <a:t>， 在禁带中线上</a:t>
            </a:r>
            <a:r>
              <a:rPr lang="en-US" altLang="zh-CN">
                <a:solidFill>
                  <a:schemeClr val="tx1"/>
                </a:solidFill>
              </a:rPr>
              <a:t>0.35eV</a:t>
            </a:r>
            <a:r>
              <a:rPr lang="zh-CN" altLang="en-US">
                <a:solidFill>
                  <a:schemeClr val="tx1"/>
                </a:solidFill>
              </a:rPr>
              <a:t>处。</a:t>
            </a:r>
          </a:p>
        </p:txBody>
      </p:sp>
    </p:spTree>
    <p:extLst>
      <p:ext uri="{BB962C8B-B14F-4D97-AF65-F5344CB8AC3E}">
        <p14:creationId xmlns:p14="http://schemas.microsoft.com/office/powerpoint/2010/main" val="153377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4">
            <a:extLst>
              <a:ext uri="{FF2B5EF4-FFF2-40B4-BE49-F238E27FC236}">
                <a16:creationId xmlns:a16="http://schemas.microsoft.com/office/drawing/2014/main" id="{5359BD91-77BF-4DFA-B20F-C3416E8571D9}"/>
              </a:ext>
            </a:extLst>
          </p:cNvPr>
          <p:cNvGraphicFramePr>
            <a:graphicFrameLocks noChangeAspect="1"/>
          </p:cNvGraphicFramePr>
          <p:nvPr/>
        </p:nvGraphicFramePr>
        <p:xfrm>
          <a:off x="1368425" y="1436688"/>
          <a:ext cx="2362200" cy="965200"/>
        </p:xfrm>
        <a:graphic>
          <a:graphicData uri="http://schemas.openxmlformats.org/presentationml/2006/ole">
            <mc:AlternateContent xmlns:mc="http://schemas.openxmlformats.org/markup-compatibility/2006">
              <mc:Choice xmlns:v="urn:schemas-microsoft-com:vml" Requires="v">
                <p:oleObj spid="_x0000_s183354" name="Equation" r:id="rId3" imgW="1637589" imgH="672808" progId="Equation.DSMT4">
                  <p:embed/>
                </p:oleObj>
              </mc:Choice>
              <mc:Fallback>
                <p:oleObj name="Equation" r:id="rId3" imgW="1637589" imgH="672808" progId="Equation.DSMT4">
                  <p:embed/>
                  <p:pic>
                    <p:nvPicPr>
                      <p:cNvPr id="13314" name="Object 4">
                        <a:extLst>
                          <a:ext uri="{FF2B5EF4-FFF2-40B4-BE49-F238E27FC236}">
                            <a16:creationId xmlns:a16="http://schemas.microsoft.com/office/drawing/2014/main" id="{5359BD91-77BF-4DFA-B20F-C3416E857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1436688"/>
                        <a:ext cx="2362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5" name="Rectangle 6">
            <a:extLst>
              <a:ext uri="{FF2B5EF4-FFF2-40B4-BE49-F238E27FC236}">
                <a16:creationId xmlns:a16="http://schemas.microsoft.com/office/drawing/2014/main" id="{1C528293-EA0D-4EE9-A356-309677E5DCF2}"/>
              </a:ext>
            </a:extLst>
          </p:cNvPr>
          <p:cNvSpPr>
            <a:spLocks noChangeArrowheads="1"/>
          </p:cNvSpPr>
          <p:nvPr/>
        </p:nvSpPr>
        <p:spPr bwMode="auto">
          <a:xfrm>
            <a:off x="268288" y="960438"/>
            <a:ext cx="860742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266700">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lnSpc>
                <a:spcPct val="150000"/>
              </a:lnSpc>
              <a:spcBef>
                <a:spcPct val="0"/>
              </a:spcBef>
              <a:buClrTx/>
              <a:buFontTx/>
              <a:buNone/>
            </a:pPr>
            <a:r>
              <a:rPr lang="zh-CN" altLang="en-US">
                <a:solidFill>
                  <a:schemeClr val="tx1"/>
                </a:solidFill>
                <a:sym typeface="Times New Roman" panose="02020603050405020304" pitchFamily="18" charset="0"/>
              </a:rPr>
              <a:t>热平衡状态下，一个能量为</a:t>
            </a:r>
            <a:r>
              <a:rPr lang="en-US" altLang="zh-CN" i="1">
                <a:solidFill>
                  <a:schemeClr val="tx1"/>
                </a:solidFill>
                <a:sym typeface="Times New Roman" panose="02020603050405020304" pitchFamily="18" charset="0"/>
              </a:rPr>
              <a:t>E</a:t>
            </a:r>
            <a:r>
              <a:rPr lang="zh-CN" altLang="en-US">
                <a:solidFill>
                  <a:schemeClr val="tx1"/>
                </a:solidFill>
                <a:sym typeface="Times New Roman" panose="02020603050405020304" pitchFamily="18" charset="0"/>
              </a:rPr>
              <a:t>的量子态，被一个电子占据的几率</a:t>
            </a:r>
            <a:r>
              <a:rPr lang="en-US" altLang="zh-CN" i="1">
                <a:solidFill>
                  <a:schemeClr val="tx1"/>
                </a:solidFill>
                <a:sym typeface="Times New Roman" panose="02020603050405020304" pitchFamily="18" charset="0"/>
              </a:rPr>
              <a:t>f(E)</a:t>
            </a:r>
            <a:r>
              <a:rPr lang="en-US" altLang="zh-CN">
                <a:solidFill>
                  <a:schemeClr val="tx1"/>
                </a:solidFill>
                <a:sym typeface="Times New Roman" panose="02020603050405020304" pitchFamily="18" charset="0"/>
              </a:rPr>
              <a:t> </a:t>
            </a:r>
            <a:r>
              <a:rPr lang="zh-CN" altLang="en-US">
                <a:solidFill>
                  <a:schemeClr val="tx1"/>
                </a:solidFill>
                <a:sym typeface="Times New Roman" panose="02020603050405020304" pitchFamily="18" charset="0"/>
              </a:rPr>
              <a:t>为：</a:t>
            </a:r>
          </a:p>
          <a:p>
            <a:pPr>
              <a:lnSpc>
                <a:spcPct val="150000"/>
              </a:lnSpc>
              <a:spcBef>
                <a:spcPct val="0"/>
              </a:spcBef>
              <a:buClrTx/>
              <a:buFontTx/>
              <a:buNone/>
            </a:pPr>
            <a:endParaRPr lang="en-US" altLang="zh-CN">
              <a:solidFill>
                <a:schemeClr val="tx1"/>
              </a:solidFill>
              <a:sym typeface="Times New Roman" panose="02020603050405020304" pitchFamily="18" charset="0"/>
            </a:endParaRPr>
          </a:p>
        </p:txBody>
      </p:sp>
      <p:sp>
        <p:nvSpPr>
          <p:cNvPr id="13316" name="Rectangle 7">
            <a:extLst>
              <a:ext uri="{FF2B5EF4-FFF2-40B4-BE49-F238E27FC236}">
                <a16:creationId xmlns:a16="http://schemas.microsoft.com/office/drawing/2014/main" id="{86F5938F-5293-4772-BE61-F61FFEE7D6AF}"/>
              </a:ext>
            </a:extLst>
          </p:cNvPr>
          <p:cNvSpPr>
            <a:spLocks noChangeArrowheads="1"/>
          </p:cNvSpPr>
          <p:nvPr/>
        </p:nvSpPr>
        <p:spPr bwMode="auto">
          <a:xfrm>
            <a:off x="0" y="2844800"/>
            <a:ext cx="1841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endParaRPr lang="zh-CN" altLang="en-US">
              <a:solidFill>
                <a:schemeClr val="tx1"/>
              </a:solidFill>
              <a:sym typeface="Times New Roman" panose="02020603050405020304" pitchFamily="18" charset="0"/>
            </a:endParaRPr>
          </a:p>
        </p:txBody>
      </p:sp>
      <p:sp>
        <p:nvSpPr>
          <p:cNvPr id="13317" name="Rectangle 8">
            <a:extLst>
              <a:ext uri="{FF2B5EF4-FFF2-40B4-BE49-F238E27FC236}">
                <a16:creationId xmlns:a16="http://schemas.microsoft.com/office/drawing/2014/main" id="{289B6CBF-40B0-4325-9A86-A37946E23485}"/>
              </a:ext>
            </a:extLst>
          </p:cNvPr>
          <p:cNvSpPr>
            <a:spLocks noChangeArrowheads="1"/>
          </p:cNvSpPr>
          <p:nvPr/>
        </p:nvSpPr>
        <p:spPr bwMode="auto">
          <a:xfrm>
            <a:off x="268288" y="3054350"/>
            <a:ext cx="464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63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ClrTx/>
              <a:buFont typeface="Verdana" panose="020B0604030504040204" pitchFamily="34" charset="0"/>
              <a:buNone/>
            </a:pPr>
            <a:r>
              <a:rPr lang="zh-CN" altLang="en-US">
                <a:solidFill>
                  <a:schemeClr val="tx1"/>
                </a:solidFill>
                <a:sym typeface="Times New Roman" panose="02020603050405020304" pitchFamily="18" charset="0"/>
              </a:rPr>
              <a:t>分布函数与温度有关，温度越高，占据高能量状态的几率越大。</a:t>
            </a:r>
          </a:p>
          <a:p>
            <a:pPr eaLnBrk="1" hangingPunct="1">
              <a:lnSpc>
                <a:spcPct val="140000"/>
              </a:lnSpc>
              <a:spcBef>
                <a:spcPct val="0"/>
              </a:spcBef>
              <a:buClrTx/>
              <a:buFontTx/>
              <a:buNone/>
            </a:pPr>
            <a:r>
              <a:rPr lang="en-US" altLang="zh-CN" i="1">
                <a:solidFill>
                  <a:schemeClr val="tx1"/>
                </a:solidFill>
                <a:sym typeface="Times New Roman" panose="02020603050405020304" pitchFamily="18" charset="0"/>
              </a:rPr>
              <a:t>E</a:t>
            </a:r>
            <a:r>
              <a:rPr lang="en-US" altLang="zh-CN" i="1" baseline="-30000">
                <a:solidFill>
                  <a:schemeClr val="tx1"/>
                </a:solidFill>
                <a:sym typeface="Times New Roman" panose="02020603050405020304" pitchFamily="18" charset="0"/>
              </a:rPr>
              <a:t>F</a:t>
            </a:r>
            <a:r>
              <a:rPr lang="zh-CN" altLang="en-US">
                <a:solidFill>
                  <a:schemeClr val="tx1"/>
                </a:solidFill>
                <a:sym typeface="Times New Roman" panose="02020603050405020304" pitchFamily="18" charset="0"/>
              </a:rPr>
              <a:t>具有能量的量纲，叫做</a:t>
            </a:r>
            <a:r>
              <a:rPr lang="zh-CN" altLang="en-US">
                <a:solidFill>
                  <a:srgbClr val="FF3300"/>
                </a:solidFill>
                <a:sym typeface="Times New Roman" panose="02020603050405020304" pitchFamily="18" charset="0"/>
              </a:rPr>
              <a:t>费米能级</a:t>
            </a:r>
            <a:r>
              <a:rPr lang="en-US" altLang="zh-CN">
                <a:solidFill>
                  <a:srgbClr val="FF3300"/>
                </a:solidFill>
                <a:sym typeface="Times New Roman" panose="02020603050405020304" pitchFamily="18" charset="0"/>
              </a:rPr>
              <a:t>,</a:t>
            </a:r>
            <a:r>
              <a:rPr kumimoji="1" lang="zh-CN" altLang="en-US">
                <a:sym typeface="Times New Roman" panose="02020603050405020304" pitchFamily="18" charset="0"/>
              </a:rPr>
              <a:t>是决定电子在各能级上的统计分布的一个基本物理参量</a:t>
            </a:r>
            <a:r>
              <a:rPr lang="zh-CN" altLang="en-US">
                <a:solidFill>
                  <a:schemeClr val="tx1"/>
                </a:solidFill>
                <a:sym typeface="Times New Roman" panose="02020603050405020304" pitchFamily="18" charset="0"/>
              </a:rPr>
              <a:t>。</a:t>
            </a:r>
          </a:p>
        </p:txBody>
      </p:sp>
      <p:pic>
        <p:nvPicPr>
          <p:cNvPr id="13318" name="Picture 9" descr="img010">
            <a:extLst>
              <a:ext uri="{FF2B5EF4-FFF2-40B4-BE49-F238E27FC236}">
                <a16:creationId xmlns:a16="http://schemas.microsoft.com/office/drawing/2014/main" id="{D16BB02E-A923-4912-8188-78B94279F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577"/>
          <a:stretch>
            <a:fillRect/>
          </a:stretch>
        </p:blipFill>
        <p:spPr bwMode="auto">
          <a:xfrm>
            <a:off x="4724400" y="1622425"/>
            <a:ext cx="3962400"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矩形 1">
            <a:extLst>
              <a:ext uri="{FF2B5EF4-FFF2-40B4-BE49-F238E27FC236}">
                <a16:creationId xmlns:a16="http://schemas.microsoft.com/office/drawing/2014/main" id="{84366CE0-EA87-4EC2-8E07-E88E20465B72}"/>
              </a:ext>
            </a:extLst>
          </p:cNvPr>
          <p:cNvSpPr>
            <a:spLocks noChangeArrowheads="1"/>
          </p:cNvSpPr>
          <p:nvPr/>
        </p:nvSpPr>
        <p:spPr bwMode="auto">
          <a:xfrm>
            <a:off x="318618" y="155765"/>
            <a:ext cx="4870244" cy="65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800" dirty="0">
                <a:solidFill>
                  <a:srgbClr val="0000FF"/>
                </a:solidFill>
                <a:sym typeface="Times New Roman" panose="02020603050405020304" pitchFamily="18" charset="0"/>
              </a:rPr>
              <a:t>3. </a:t>
            </a:r>
            <a:r>
              <a:rPr lang="zh-CN" altLang="en-US" sz="2800" dirty="0">
                <a:solidFill>
                  <a:srgbClr val="0000FF"/>
                </a:solidFill>
                <a:sym typeface="Times New Roman" panose="02020603050405020304" pitchFamily="18" charset="0"/>
              </a:rPr>
              <a:t>费米</a:t>
            </a:r>
            <a:r>
              <a:rPr lang="en-US" altLang="zh-CN" sz="2800" dirty="0">
                <a:solidFill>
                  <a:srgbClr val="0000FF"/>
                </a:solidFill>
                <a:sym typeface="Times New Roman" panose="02020603050405020304" pitchFamily="18" charset="0"/>
              </a:rPr>
              <a:t>—</a:t>
            </a:r>
            <a:r>
              <a:rPr lang="zh-CN" altLang="en-US" sz="2800" dirty="0">
                <a:solidFill>
                  <a:srgbClr val="0000FF"/>
                </a:solidFill>
                <a:sym typeface="Times New Roman" panose="02020603050405020304" pitchFamily="18" charset="0"/>
              </a:rPr>
              <a:t>狄拉克统计分布函数</a:t>
            </a:r>
          </a:p>
        </p:txBody>
      </p:sp>
      <p:sp>
        <p:nvSpPr>
          <p:cNvPr id="13320" name="矩形 2">
            <a:extLst>
              <a:ext uri="{FF2B5EF4-FFF2-40B4-BE49-F238E27FC236}">
                <a16:creationId xmlns:a16="http://schemas.microsoft.com/office/drawing/2014/main" id="{FDF71324-9CBB-409A-AFDD-36FAD09DAD25}"/>
              </a:ext>
            </a:extLst>
          </p:cNvPr>
          <p:cNvSpPr>
            <a:spLocks noChangeArrowheads="1"/>
          </p:cNvSpPr>
          <p:nvPr/>
        </p:nvSpPr>
        <p:spPr bwMode="auto">
          <a:xfrm>
            <a:off x="901700" y="2395538"/>
            <a:ext cx="3703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i="1">
                <a:solidFill>
                  <a:schemeClr val="tx1"/>
                </a:solidFill>
                <a:sym typeface="Times New Roman" panose="02020603050405020304" pitchFamily="18" charset="0"/>
              </a:rPr>
              <a:t>k</a:t>
            </a:r>
            <a:r>
              <a:rPr lang="en-US" altLang="zh-CN" baseline="-25000">
                <a:solidFill>
                  <a:schemeClr val="tx1"/>
                </a:solidFill>
                <a:sym typeface="Times New Roman" panose="02020603050405020304" pitchFamily="18" charset="0"/>
              </a:rPr>
              <a:t>0</a:t>
            </a:r>
            <a:r>
              <a:rPr lang="zh-CN" altLang="en-US">
                <a:solidFill>
                  <a:schemeClr val="tx1"/>
                </a:solidFill>
                <a:sym typeface="Times New Roman" panose="02020603050405020304" pitchFamily="18" charset="0"/>
              </a:rPr>
              <a:t>玻尔兹曼常数，</a:t>
            </a:r>
            <a:r>
              <a:rPr lang="en-US" altLang="zh-CN" i="1">
                <a:solidFill>
                  <a:schemeClr val="tx1"/>
                </a:solidFill>
                <a:sym typeface="Times New Roman" panose="02020603050405020304" pitchFamily="18" charset="0"/>
              </a:rPr>
              <a:t>T</a:t>
            </a:r>
            <a:r>
              <a:rPr lang="zh-CN" altLang="en-US">
                <a:solidFill>
                  <a:schemeClr val="tx1"/>
                </a:solidFill>
                <a:sym typeface="Times New Roman" panose="02020603050405020304" pitchFamily="18" charset="0"/>
              </a:rPr>
              <a:t>绝对温度</a:t>
            </a:r>
          </a:p>
        </p:txBody>
      </p:sp>
      <p:sp>
        <p:nvSpPr>
          <p:cNvPr id="13321" name="矩形 3">
            <a:extLst>
              <a:ext uri="{FF2B5EF4-FFF2-40B4-BE49-F238E27FC236}">
                <a16:creationId xmlns:a16="http://schemas.microsoft.com/office/drawing/2014/main" id="{307BBCD1-B7DD-4400-A7A1-B503D0161DC0}"/>
              </a:ext>
            </a:extLst>
          </p:cNvPr>
          <p:cNvSpPr>
            <a:spLocks noChangeArrowheads="1"/>
          </p:cNvSpPr>
          <p:nvPr/>
        </p:nvSpPr>
        <p:spPr bwMode="auto">
          <a:xfrm>
            <a:off x="306388" y="5424488"/>
            <a:ext cx="8081962"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63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ClrTx/>
              <a:buFontTx/>
              <a:buNone/>
            </a:pPr>
            <a:r>
              <a:rPr lang="zh-CN" altLang="en-US">
                <a:solidFill>
                  <a:schemeClr val="tx1"/>
                </a:solidFill>
                <a:sym typeface="Times New Roman" panose="02020603050405020304" pitchFamily="18" charset="0"/>
              </a:rPr>
              <a:t>费米能级即系统的化学势，当系统处于热平衡状态，也不对外界做功的情况下，系统中增加一个电子所引起的系统的自由能的变化。</a:t>
            </a:r>
          </a:p>
        </p:txBody>
      </p:sp>
      <p:graphicFrame>
        <p:nvGraphicFramePr>
          <p:cNvPr id="13322" name="Object 4">
            <a:extLst>
              <a:ext uri="{FF2B5EF4-FFF2-40B4-BE49-F238E27FC236}">
                <a16:creationId xmlns:a16="http://schemas.microsoft.com/office/drawing/2014/main" id="{F335E873-0D60-4741-B05C-432673215F55}"/>
              </a:ext>
            </a:extLst>
          </p:cNvPr>
          <p:cNvGraphicFramePr>
            <a:graphicFrameLocks noChangeAspect="1"/>
          </p:cNvGraphicFramePr>
          <p:nvPr/>
        </p:nvGraphicFramePr>
        <p:xfrm>
          <a:off x="5911850" y="4643438"/>
          <a:ext cx="1831975" cy="676275"/>
        </p:xfrm>
        <a:graphic>
          <a:graphicData uri="http://schemas.openxmlformats.org/presentationml/2006/ole">
            <mc:AlternateContent xmlns:mc="http://schemas.openxmlformats.org/markup-compatibility/2006">
              <mc:Choice xmlns:v="urn:schemas-microsoft-com:vml" Requires="v">
                <p:oleObj spid="_x0000_s183355" r:id="rId6" imgW="1054100" imgH="393700" progId="Equation.3">
                  <p:embed/>
                </p:oleObj>
              </mc:Choice>
              <mc:Fallback>
                <p:oleObj r:id="rId6" imgW="1054100" imgH="393700" progId="Equation.3">
                  <p:embed/>
                  <p:pic>
                    <p:nvPicPr>
                      <p:cNvPr id="13322" name="Object 4">
                        <a:extLst>
                          <a:ext uri="{FF2B5EF4-FFF2-40B4-BE49-F238E27FC236}">
                            <a16:creationId xmlns:a16="http://schemas.microsoft.com/office/drawing/2014/main" id="{F335E873-0D60-4741-B05C-432673215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1850" y="4643438"/>
                        <a:ext cx="18319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98559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1FB1C8FE-114C-45EF-8DCB-52008CCF7E19}"/>
              </a:ext>
            </a:extLst>
          </p:cNvPr>
          <p:cNvSpPr>
            <a:spLocks noChangeArrowheads="1"/>
          </p:cNvSpPr>
          <p:nvPr/>
        </p:nvSpPr>
        <p:spPr bwMode="auto">
          <a:xfrm>
            <a:off x="152400" y="1087438"/>
            <a:ext cx="53340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Font typeface="Verdana" panose="020B0604030504040204" pitchFamily="34" charset="0"/>
              <a:buNone/>
            </a:pPr>
            <a:r>
              <a:rPr lang="en-US" altLang="zh-CN" sz="2200" dirty="0">
                <a:solidFill>
                  <a:schemeClr val="tx1"/>
                </a:solidFill>
                <a:sym typeface="Times New Roman" panose="02020603050405020304" pitchFamily="18" charset="0"/>
              </a:rPr>
              <a:t>1</a:t>
            </a:r>
            <a:r>
              <a:rPr lang="zh-CN" altLang="en-US" sz="2200" dirty="0">
                <a:solidFill>
                  <a:schemeClr val="tx1"/>
                </a:solidFill>
                <a:sym typeface="Times New Roman" panose="02020603050405020304" pitchFamily="18" charset="0"/>
              </a:rPr>
              <a:t>）处于热平衡的电子系统有</a:t>
            </a:r>
            <a:r>
              <a:rPr lang="zh-CN" altLang="en-US" sz="2200" dirty="0">
                <a:solidFill>
                  <a:srgbClr val="FF3300"/>
                </a:solidFill>
                <a:sym typeface="Times New Roman" panose="02020603050405020304" pitchFamily="18" charset="0"/>
              </a:rPr>
              <a:t>统一的费米能级</a:t>
            </a:r>
          </a:p>
          <a:p>
            <a:pPr eaLnBrk="1" hangingPunct="1">
              <a:lnSpc>
                <a:spcPct val="130000"/>
              </a:lnSpc>
              <a:spcBef>
                <a:spcPct val="0"/>
              </a:spcBef>
              <a:buClrTx/>
              <a:buFontTx/>
              <a:buNone/>
            </a:pPr>
            <a:r>
              <a:rPr lang="en-US" altLang="zh-CN" sz="2200" dirty="0">
                <a:solidFill>
                  <a:schemeClr val="tx1"/>
                </a:solidFill>
                <a:sym typeface="Times New Roman" panose="02020603050405020304" pitchFamily="18" charset="0"/>
              </a:rPr>
              <a:t>2</a:t>
            </a:r>
            <a:r>
              <a:rPr lang="zh-CN" altLang="en-US" sz="2200" dirty="0">
                <a:solidFill>
                  <a:schemeClr val="tx1"/>
                </a:solidFill>
                <a:sym typeface="Times New Roman" panose="02020603050405020304" pitchFamily="18" charset="0"/>
              </a:rPr>
              <a:t>）温度不高时</a:t>
            </a:r>
            <a:r>
              <a:rPr lang="en-US" altLang="zh-CN" sz="2200" dirty="0">
                <a:solidFill>
                  <a:schemeClr val="tx1"/>
                </a:solidFill>
                <a:sym typeface="Times New Roman" panose="02020603050405020304" pitchFamily="18" charset="0"/>
              </a:rPr>
              <a:t>(</a:t>
            </a:r>
            <a:r>
              <a:rPr lang="en-US" altLang="zh-CN" sz="2200" i="1" dirty="0">
                <a:solidFill>
                  <a:schemeClr val="tx1"/>
                </a:solidFill>
                <a:sym typeface="Times New Roman" panose="02020603050405020304" pitchFamily="18" charset="0"/>
              </a:rPr>
              <a:t>T</a:t>
            </a:r>
            <a:r>
              <a:rPr lang="en-US" altLang="zh-CN" sz="2200" baseline="-25000" dirty="0">
                <a:solidFill>
                  <a:schemeClr val="tx1"/>
                </a:solidFill>
                <a:sym typeface="Times New Roman" panose="02020603050405020304" pitchFamily="18" charset="0"/>
              </a:rPr>
              <a:t>1</a:t>
            </a:r>
            <a:r>
              <a:rPr lang="en-US" altLang="zh-CN" sz="2200" dirty="0">
                <a:solidFill>
                  <a:schemeClr val="tx1"/>
                </a:solidFill>
                <a:sym typeface="Times New Roman" panose="02020603050405020304" pitchFamily="18" charset="0"/>
              </a:rPr>
              <a:t>)</a:t>
            </a:r>
            <a:r>
              <a:rPr lang="zh-CN" altLang="en-US" sz="2200" dirty="0">
                <a:solidFill>
                  <a:schemeClr val="tx1"/>
                </a:solidFill>
                <a:sym typeface="Times New Roman" panose="02020603050405020304" pitchFamily="18" charset="0"/>
              </a:rPr>
              <a:t>，能量大于费米能级的量子态基本上没有被电子占据，能量小于费米能级的量子态基本被电子占据，电子占据费米能级的几率总是</a:t>
            </a:r>
            <a:r>
              <a:rPr lang="en-US" altLang="zh-CN" sz="2200" dirty="0">
                <a:solidFill>
                  <a:schemeClr val="tx1"/>
                </a:solidFill>
                <a:sym typeface="Times New Roman" panose="02020603050405020304" pitchFamily="18" charset="0"/>
              </a:rPr>
              <a:t>1/2</a:t>
            </a:r>
            <a:r>
              <a:rPr lang="zh-CN" altLang="en-US" sz="2200" dirty="0">
                <a:solidFill>
                  <a:schemeClr val="tx1"/>
                </a:solidFill>
                <a:sym typeface="Times New Roman" panose="02020603050405020304" pitchFamily="18" charset="0"/>
              </a:rPr>
              <a:t>。</a:t>
            </a:r>
          </a:p>
          <a:p>
            <a:pPr eaLnBrk="1" hangingPunct="1">
              <a:lnSpc>
                <a:spcPct val="130000"/>
              </a:lnSpc>
              <a:spcBef>
                <a:spcPct val="0"/>
              </a:spcBef>
              <a:buClrTx/>
              <a:buFontTx/>
              <a:buNone/>
            </a:pPr>
            <a:r>
              <a:rPr lang="en-US" altLang="zh-CN" sz="2200" dirty="0">
                <a:solidFill>
                  <a:schemeClr val="tx1"/>
                </a:solidFill>
                <a:sym typeface="Times New Roman" panose="02020603050405020304" pitchFamily="18" charset="0"/>
              </a:rPr>
              <a:t>3</a:t>
            </a:r>
            <a:r>
              <a:rPr lang="zh-CN" altLang="en-US" sz="2200" dirty="0">
                <a:solidFill>
                  <a:schemeClr val="tx1"/>
                </a:solidFill>
                <a:sym typeface="Times New Roman" panose="02020603050405020304" pitchFamily="18" charset="0"/>
              </a:rPr>
              <a:t>）</a:t>
            </a:r>
            <a:r>
              <a:rPr lang="zh-CN" altLang="en-US" sz="2200" dirty="0">
                <a:solidFill>
                  <a:srgbClr val="FF3300"/>
                </a:solidFill>
                <a:sym typeface="Times New Roman" panose="02020603050405020304" pitchFamily="18" charset="0"/>
              </a:rPr>
              <a:t>费米能级决定电子占据能级的情况，是电子填充能级水平的标志</a:t>
            </a:r>
            <a:r>
              <a:rPr lang="zh-CN" altLang="en-US" sz="2200" dirty="0">
                <a:solidFill>
                  <a:schemeClr val="tx1"/>
                </a:solidFill>
                <a:sym typeface="Times New Roman" panose="02020603050405020304" pitchFamily="18" charset="0"/>
              </a:rPr>
              <a:t>。费米能级越高，说明高能量状态电子越多。</a:t>
            </a:r>
          </a:p>
          <a:p>
            <a:pPr eaLnBrk="1" hangingPunct="1">
              <a:lnSpc>
                <a:spcPct val="130000"/>
              </a:lnSpc>
              <a:spcBef>
                <a:spcPct val="0"/>
              </a:spcBef>
              <a:buClrTx/>
              <a:buFontTx/>
              <a:buNone/>
            </a:pPr>
            <a:r>
              <a:rPr lang="zh-CN" altLang="en-US" sz="2200" dirty="0">
                <a:solidFill>
                  <a:schemeClr val="tx1"/>
                </a:solidFill>
                <a:sym typeface="Times New Roman" panose="02020603050405020304" pitchFamily="18" charset="0"/>
              </a:rPr>
              <a:t>      例子：</a:t>
            </a:r>
            <a:r>
              <a:rPr lang="en-US" altLang="zh-CN" sz="2200" i="1" dirty="0">
                <a:solidFill>
                  <a:schemeClr val="tx1"/>
                </a:solidFill>
                <a:sym typeface="Times New Roman" panose="02020603050405020304" pitchFamily="18" charset="0"/>
              </a:rPr>
              <a:t>T</a:t>
            </a:r>
            <a:r>
              <a:rPr lang="en-US" altLang="zh-CN" sz="2200" dirty="0">
                <a:solidFill>
                  <a:schemeClr val="tx1"/>
                </a:solidFill>
                <a:sym typeface="Times New Roman" panose="02020603050405020304" pitchFamily="18" charset="0"/>
              </a:rPr>
              <a:t>=300K</a:t>
            </a:r>
            <a:r>
              <a:rPr lang="zh-CN" altLang="en-US" sz="2200" dirty="0">
                <a:solidFill>
                  <a:schemeClr val="tx1"/>
                </a:solidFill>
                <a:sym typeface="Times New Roman" panose="02020603050405020304" pitchFamily="18" charset="0"/>
              </a:rPr>
              <a:t>，电子占据比</a:t>
            </a:r>
            <a:r>
              <a:rPr lang="en-US" altLang="zh-CN" sz="2200" i="1" dirty="0">
                <a:solidFill>
                  <a:schemeClr val="tx1"/>
                </a:solidFill>
                <a:sym typeface="Times New Roman" panose="02020603050405020304" pitchFamily="18" charset="0"/>
              </a:rPr>
              <a:t>E</a:t>
            </a:r>
            <a:r>
              <a:rPr lang="en-US" altLang="zh-CN" sz="2200" i="1" baseline="-25000" dirty="0">
                <a:solidFill>
                  <a:schemeClr val="tx1"/>
                </a:solidFill>
                <a:sym typeface="Times New Roman" panose="02020603050405020304" pitchFamily="18" charset="0"/>
              </a:rPr>
              <a:t>F</a:t>
            </a:r>
            <a:r>
              <a:rPr lang="zh-CN" altLang="en-US" sz="2200" dirty="0">
                <a:solidFill>
                  <a:schemeClr val="tx1"/>
                </a:solidFill>
                <a:sym typeface="Times New Roman" panose="02020603050405020304" pitchFamily="18" charset="0"/>
              </a:rPr>
              <a:t>高</a:t>
            </a:r>
            <a:r>
              <a:rPr lang="en-US" altLang="zh-CN" sz="2200" dirty="0">
                <a:solidFill>
                  <a:schemeClr val="tx1"/>
                </a:solidFill>
                <a:sym typeface="Times New Roman" panose="02020603050405020304" pitchFamily="18" charset="0"/>
              </a:rPr>
              <a:t>3</a:t>
            </a:r>
            <a:r>
              <a:rPr lang="en-US" altLang="zh-CN" sz="2200" i="1" dirty="0">
                <a:solidFill>
                  <a:schemeClr val="tx1"/>
                </a:solidFill>
                <a:sym typeface="Times New Roman" panose="02020603050405020304" pitchFamily="18" charset="0"/>
              </a:rPr>
              <a:t>kT</a:t>
            </a:r>
            <a:r>
              <a:rPr lang="zh-CN" altLang="en-US" sz="2200" dirty="0">
                <a:solidFill>
                  <a:schemeClr val="tx1"/>
                </a:solidFill>
                <a:sym typeface="Times New Roman" panose="02020603050405020304" pitchFamily="18" charset="0"/>
              </a:rPr>
              <a:t>能级的几率（</a:t>
            </a:r>
            <a:r>
              <a:rPr lang="en-US" altLang="zh-CN" sz="2200" i="1" dirty="0">
                <a:solidFill>
                  <a:schemeClr val="tx1"/>
                </a:solidFill>
                <a:sym typeface="Times New Roman" panose="02020603050405020304" pitchFamily="18" charset="0"/>
              </a:rPr>
              <a:t>E-E</a:t>
            </a:r>
            <a:r>
              <a:rPr lang="en-US" altLang="zh-CN" sz="2200" i="1" baseline="-25000" dirty="0">
                <a:solidFill>
                  <a:schemeClr val="tx1"/>
                </a:solidFill>
                <a:sym typeface="Times New Roman" panose="02020603050405020304" pitchFamily="18" charset="0"/>
              </a:rPr>
              <a:t>F</a:t>
            </a:r>
            <a:r>
              <a:rPr lang="en-US" altLang="zh-CN" sz="2200" i="1" dirty="0">
                <a:solidFill>
                  <a:schemeClr val="tx1"/>
                </a:solidFill>
                <a:sym typeface="Times New Roman" panose="02020603050405020304" pitchFamily="18" charset="0"/>
              </a:rPr>
              <a:t>=3kT</a:t>
            </a:r>
            <a:r>
              <a:rPr lang="zh-CN" altLang="en-US" sz="2200" dirty="0">
                <a:solidFill>
                  <a:schemeClr val="tx1"/>
                </a:solidFill>
                <a:sym typeface="Times New Roman" panose="02020603050405020304" pitchFamily="18" charset="0"/>
              </a:rPr>
              <a:t>） ：</a:t>
            </a:r>
            <a:r>
              <a:rPr lang="en-US" altLang="zh-CN" sz="2200" dirty="0">
                <a:solidFill>
                  <a:srgbClr val="FF3300"/>
                </a:solidFill>
                <a:sym typeface="Times New Roman" panose="02020603050405020304" pitchFamily="18" charset="0"/>
              </a:rPr>
              <a:t>0.0474%</a:t>
            </a:r>
            <a:endParaRPr lang="zh-CN" altLang="en-US" sz="2200" dirty="0">
              <a:solidFill>
                <a:schemeClr val="tx1"/>
              </a:solidFill>
              <a:sym typeface="Times New Roman" panose="02020603050405020304" pitchFamily="18" charset="0"/>
            </a:endParaRPr>
          </a:p>
        </p:txBody>
      </p:sp>
      <p:sp>
        <p:nvSpPr>
          <p:cNvPr id="14339" name="Rectangle 5">
            <a:extLst>
              <a:ext uri="{FF2B5EF4-FFF2-40B4-BE49-F238E27FC236}">
                <a16:creationId xmlns:a16="http://schemas.microsoft.com/office/drawing/2014/main" id="{84F5B318-0C9F-49BB-9EDA-E25D13E0928F}"/>
              </a:ext>
            </a:extLst>
          </p:cNvPr>
          <p:cNvSpPr>
            <a:spLocks noChangeArrowheads="1"/>
          </p:cNvSpPr>
          <p:nvPr/>
        </p:nvSpPr>
        <p:spPr bwMode="auto">
          <a:xfrm>
            <a:off x="2944813" y="404813"/>
            <a:ext cx="3070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800" dirty="0">
                <a:solidFill>
                  <a:srgbClr val="0000FF"/>
                </a:solidFill>
                <a:sym typeface="Times New Roman" panose="02020603050405020304" pitchFamily="18" charset="0"/>
              </a:rPr>
              <a:t>费米能级的说明：</a:t>
            </a:r>
          </a:p>
        </p:txBody>
      </p:sp>
      <p:sp>
        <p:nvSpPr>
          <p:cNvPr id="14340" name="Rectangle 6">
            <a:extLst>
              <a:ext uri="{FF2B5EF4-FFF2-40B4-BE49-F238E27FC236}">
                <a16:creationId xmlns:a16="http://schemas.microsoft.com/office/drawing/2014/main" id="{67BE9687-0D07-42C4-945E-3FB6B7E2C3C5}"/>
              </a:ext>
            </a:extLst>
          </p:cNvPr>
          <p:cNvSpPr>
            <a:spLocks noChangeArrowheads="1"/>
          </p:cNvSpPr>
          <p:nvPr/>
        </p:nvSpPr>
        <p:spPr bwMode="auto">
          <a:xfrm>
            <a:off x="6019800" y="3429000"/>
            <a:ext cx="2895600"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FontTx/>
              <a:buNone/>
            </a:pPr>
            <a:r>
              <a:rPr lang="zh-CN" altLang="en-US" sz="1600">
                <a:solidFill>
                  <a:schemeClr val="tx1"/>
                </a:solidFill>
                <a:sym typeface="Times New Roman" panose="02020603050405020304" pitchFamily="18" charset="0"/>
              </a:rPr>
              <a:t>如</a:t>
            </a:r>
            <a:r>
              <a:rPr lang="en-US" altLang="zh-CN" sz="1600" i="1">
                <a:solidFill>
                  <a:schemeClr val="tx1"/>
                </a:solidFill>
                <a:sym typeface="Times New Roman" panose="02020603050405020304" pitchFamily="18" charset="0"/>
              </a:rPr>
              <a:t>T</a:t>
            </a:r>
            <a:r>
              <a:rPr lang="en-US" altLang="zh-CN" sz="1600">
                <a:solidFill>
                  <a:schemeClr val="tx1"/>
                </a:solidFill>
                <a:sym typeface="Times New Roman" panose="02020603050405020304" pitchFamily="18" charset="0"/>
              </a:rPr>
              <a:t>=0K</a:t>
            </a:r>
            <a:r>
              <a:rPr lang="zh-CN" altLang="en-US" sz="1600">
                <a:solidFill>
                  <a:schemeClr val="tx1"/>
                </a:solidFill>
                <a:sym typeface="Times New Roman" panose="02020603050405020304" pitchFamily="18" charset="0"/>
              </a:rPr>
              <a:t>， </a:t>
            </a:r>
          </a:p>
          <a:p>
            <a:pPr eaLnBrk="1" hangingPunct="1">
              <a:lnSpc>
                <a:spcPct val="120000"/>
              </a:lnSpc>
              <a:spcBef>
                <a:spcPct val="0"/>
              </a:spcBef>
              <a:buClrTx/>
              <a:buFontTx/>
              <a:buNone/>
            </a:pPr>
            <a:r>
              <a:rPr lang="en-US" altLang="zh-CN" sz="1600" i="1">
                <a:solidFill>
                  <a:schemeClr val="tx1"/>
                </a:solidFill>
                <a:sym typeface="Times New Roman" panose="02020603050405020304" pitchFamily="18" charset="0"/>
              </a:rPr>
              <a:t>E&lt;E</a:t>
            </a:r>
            <a:r>
              <a:rPr lang="en-US" altLang="zh-CN" sz="1600" i="1" baseline="-25000">
                <a:solidFill>
                  <a:schemeClr val="tx1"/>
                </a:solidFill>
                <a:sym typeface="Times New Roman" panose="02020603050405020304" pitchFamily="18" charset="0"/>
              </a:rPr>
              <a:t>F</a:t>
            </a:r>
            <a:r>
              <a:rPr lang="zh-CN" altLang="en-US" sz="1600">
                <a:solidFill>
                  <a:schemeClr val="tx1"/>
                </a:solidFill>
                <a:sym typeface="Times New Roman" panose="02020603050405020304" pitchFamily="18" charset="0"/>
              </a:rPr>
              <a:t>，</a:t>
            </a:r>
            <a:r>
              <a:rPr lang="en-US" altLang="zh-CN" sz="1600" i="1">
                <a:solidFill>
                  <a:schemeClr val="tx1"/>
                </a:solidFill>
                <a:sym typeface="Times New Roman" panose="02020603050405020304" pitchFamily="18" charset="0"/>
              </a:rPr>
              <a:t>f</a:t>
            </a:r>
            <a:r>
              <a:rPr lang="en-US" altLang="zh-CN" sz="1600" i="1" baseline="-25000">
                <a:solidFill>
                  <a:schemeClr val="tx1"/>
                </a:solidFill>
                <a:sym typeface="Times New Roman" panose="02020603050405020304" pitchFamily="18" charset="0"/>
              </a:rPr>
              <a:t>F</a:t>
            </a:r>
            <a:r>
              <a:rPr lang="en-US" altLang="zh-CN" sz="1600" i="1">
                <a:solidFill>
                  <a:schemeClr val="tx1"/>
                </a:solidFill>
                <a:sym typeface="Times New Roman" panose="02020603050405020304" pitchFamily="18" charset="0"/>
              </a:rPr>
              <a:t>(E)</a:t>
            </a:r>
            <a:r>
              <a:rPr lang="en-US" altLang="zh-CN" sz="1600">
                <a:solidFill>
                  <a:schemeClr val="tx1"/>
                </a:solidFill>
                <a:sym typeface="Times New Roman" panose="02020603050405020304" pitchFamily="18" charset="0"/>
              </a:rPr>
              <a:t>=1</a:t>
            </a:r>
          </a:p>
          <a:p>
            <a:pPr eaLnBrk="1" hangingPunct="1">
              <a:lnSpc>
                <a:spcPct val="120000"/>
              </a:lnSpc>
              <a:spcBef>
                <a:spcPct val="0"/>
              </a:spcBef>
              <a:buClrTx/>
              <a:buFontTx/>
              <a:buNone/>
            </a:pPr>
            <a:r>
              <a:rPr lang="en-US" altLang="zh-CN" sz="1600">
                <a:solidFill>
                  <a:schemeClr val="tx1"/>
                </a:solidFill>
                <a:sym typeface="Times New Roman" panose="02020603050405020304" pitchFamily="18" charset="0"/>
              </a:rPr>
              <a:t>E&gt;E</a:t>
            </a:r>
            <a:r>
              <a:rPr lang="en-US" altLang="zh-CN" sz="1600" baseline="-25000">
                <a:solidFill>
                  <a:schemeClr val="tx1"/>
                </a:solidFill>
                <a:sym typeface="Times New Roman" panose="02020603050405020304" pitchFamily="18" charset="0"/>
              </a:rPr>
              <a:t>F</a:t>
            </a:r>
            <a:r>
              <a:rPr lang="zh-CN" altLang="en-US" sz="1600">
                <a:solidFill>
                  <a:schemeClr val="tx1"/>
                </a:solidFill>
                <a:sym typeface="Times New Roman" panose="02020603050405020304" pitchFamily="18" charset="0"/>
              </a:rPr>
              <a:t>，</a:t>
            </a:r>
            <a:r>
              <a:rPr lang="en-US" altLang="zh-CN" sz="1600" i="1">
                <a:solidFill>
                  <a:schemeClr val="tx1"/>
                </a:solidFill>
                <a:sym typeface="Times New Roman" panose="02020603050405020304" pitchFamily="18" charset="0"/>
              </a:rPr>
              <a:t>f</a:t>
            </a:r>
            <a:r>
              <a:rPr lang="en-US" altLang="zh-CN" sz="1600" i="1" baseline="-25000">
                <a:solidFill>
                  <a:schemeClr val="tx1"/>
                </a:solidFill>
                <a:sym typeface="Times New Roman" panose="02020603050405020304" pitchFamily="18" charset="0"/>
              </a:rPr>
              <a:t>F</a:t>
            </a:r>
            <a:r>
              <a:rPr lang="en-US" altLang="zh-CN" sz="1600" i="1">
                <a:solidFill>
                  <a:schemeClr val="tx1"/>
                </a:solidFill>
                <a:sym typeface="Times New Roman" panose="02020603050405020304" pitchFamily="18" charset="0"/>
              </a:rPr>
              <a:t>(E)</a:t>
            </a:r>
            <a:r>
              <a:rPr lang="en-US" altLang="zh-CN" sz="1600">
                <a:solidFill>
                  <a:schemeClr val="tx1"/>
                </a:solidFill>
                <a:sym typeface="Times New Roman" panose="02020603050405020304" pitchFamily="18" charset="0"/>
              </a:rPr>
              <a:t>=0</a:t>
            </a:r>
            <a:r>
              <a:rPr lang="zh-CN" altLang="en-US" sz="1600">
                <a:solidFill>
                  <a:schemeClr val="tx1"/>
                </a:solidFill>
                <a:sym typeface="Times New Roman" panose="02020603050405020304" pitchFamily="18" charset="0"/>
              </a:rPr>
              <a:t>；</a:t>
            </a:r>
          </a:p>
          <a:p>
            <a:pPr eaLnBrk="1" hangingPunct="1">
              <a:lnSpc>
                <a:spcPct val="120000"/>
              </a:lnSpc>
              <a:spcBef>
                <a:spcPct val="0"/>
              </a:spcBef>
              <a:buClrTx/>
              <a:buFontTx/>
              <a:buNone/>
            </a:pPr>
            <a:r>
              <a:rPr lang="zh-CN" altLang="en-US" sz="1600">
                <a:solidFill>
                  <a:schemeClr val="tx1"/>
                </a:solidFill>
                <a:sym typeface="Times New Roman" panose="02020603050405020304" pitchFamily="18" charset="0"/>
              </a:rPr>
              <a:t>如</a:t>
            </a:r>
            <a:r>
              <a:rPr lang="en-US" altLang="zh-CN" sz="1600" i="1">
                <a:solidFill>
                  <a:schemeClr val="tx1"/>
                </a:solidFill>
                <a:sym typeface="Times New Roman" panose="02020603050405020304" pitchFamily="18" charset="0"/>
              </a:rPr>
              <a:t>T</a:t>
            </a:r>
            <a:r>
              <a:rPr lang="en-US" altLang="zh-CN" sz="1600" baseline="-25000">
                <a:solidFill>
                  <a:schemeClr val="tx1"/>
                </a:solidFill>
                <a:sym typeface="Times New Roman" panose="02020603050405020304" pitchFamily="18" charset="0"/>
              </a:rPr>
              <a:t>1</a:t>
            </a:r>
            <a:r>
              <a:rPr lang="en-US" altLang="zh-CN" sz="1600">
                <a:solidFill>
                  <a:schemeClr val="tx1"/>
                </a:solidFill>
                <a:sym typeface="Times New Roman" panose="02020603050405020304" pitchFamily="18" charset="0"/>
              </a:rPr>
              <a:t>&gt;0K</a:t>
            </a:r>
            <a:r>
              <a:rPr lang="zh-CN" altLang="en-US" sz="1600">
                <a:solidFill>
                  <a:schemeClr val="tx1"/>
                </a:solidFill>
                <a:sym typeface="Times New Roman" panose="02020603050405020304" pitchFamily="18" charset="0"/>
              </a:rPr>
              <a:t>， </a:t>
            </a:r>
          </a:p>
          <a:p>
            <a:pPr eaLnBrk="1" hangingPunct="1">
              <a:lnSpc>
                <a:spcPct val="120000"/>
              </a:lnSpc>
              <a:spcBef>
                <a:spcPct val="0"/>
              </a:spcBef>
              <a:buClrTx/>
              <a:buFontTx/>
              <a:buNone/>
            </a:pPr>
            <a:r>
              <a:rPr lang="en-US" altLang="zh-CN" sz="1600" i="1">
                <a:solidFill>
                  <a:schemeClr val="tx1"/>
                </a:solidFill>
                <a:sym typeface="Times New Roman" panose="02020603050405020304" pitchFamily="18" charset="0"/>
              </a:rPr>
              <a:t>E&gt;E</a:t>
            </a:r>
            <a:r>
              <a:rPr lang="en-US" altLang="zh-CN" sz="1600" i="1" baseline="-25000">
                <a:solidFill>
                  <a:schemeClr val="tx1"/>
                </a:solidFill>
                <a:sym typeface="Times New Roman" panose="02020603050405020304" pitchFamily="18" charset="0"/>
              </a:rPr>
              <a:t>F</a:t>
            </a:r>
            <a:r>
              <a:rPr lang="zh-CN" altLang="en-US" sz="1600">
                <a:solidFill>
                  <a:schemeClr val="tx1"/>
                </a:solidFill>
                <a:sym typeface="Times New Roman" panose="02020603050405020304" pitchFamily="18" charset="0"/>
              </a:rPr>
              <a:t>，</a:t>
            </a:r>
            <a:r>
              <a:rPr lang="en-US" altLang="zh-CN" sz="1600" i="1">
                <a:solidFill>
                  <a:schemeClr val="tx1"/>
                </a:solidFill>
                <a:sym typeface="Times New Roman" panose="02020603050405020304" pitchFamily="18" charset="0"/>
              </a:rPr>
              <a:t>f</a:t>
            </a:r>
            <a:r>
              <a:rPr lang="en-US" altLang="zh-CN" sz="1600" i="1" baseline="-25000">
                <a:solidFill>
                  <a:schemeClr val="tx1"/>
                </a:solidFill>
                <a:sym typeface="Times New Roman" panose="02020603050405020304" pitchFamily="18" charset="0"/>
              </a:rPr>
              <a:t>F</a:t>
            </a:r>
            <a:r>
              <a:rPr lang="en-US" altLang="zh-CN" sz="1600" i="1">
                <a:solidFill>
                  <a:schemeClr val="tx1"/>
                </a:solidFill>
                <a:sym typeface="Times New Roman" panose="02020603050405020304" pitchFamily="18" charset="0"/>
              </a:rPr>
              <a:t>(E)</a:t>
            </a:r>
            <a:r>
              <a:rPr lang="en-US" altLang="zh-CN" sz="1600">
                <a:solidFill>
                  <a:schemeClr val="tx1"/>
                </a:solidFill>
                <a:sym typeface="Times New Roman" panose="02020603050405020304" pitchFamily="18" charset="0"/>
              </a:rPr>
              <a:t>&lt;1/2;</a:t>
            </a:r>
          </a:p>
          <a:p>
            <a:pPr eaLnBrk="1" hangingPunct="1">
              <a:lnSpc>
                <a:spcPct val="120000"/>
              </a:lnSpc>
              <a:spcBef>
                <a:spcPct val="0"/>
              </a:spcBef>
              <a:buClrTx/>
              <a:buFontTx/>
              <a:buNone/>
            </a:pPr>
            <a:r>
              <a:rPr lang="en-US" altLang="zh-CN" sz="1600" i="1">
                <a:solidFill>
                  <a:schemeClr val="tx1"/>
                </a:solidFill>
                <a:sym typeface="Times New Roman" panose="02020603050405020304" pitchFamily="18" charset="0"/>
              </a:rPr>
              <a:t>E= E</a:t>
            </a:r>
            <a:r>
              <a:rPr lang="en-US" altLang="zh-CN" sz="1600" i="1" baseline="-25000">
                <a:solidFill>
                  <a:schemeClr val="tx1"/>
                </a:solidFill>
                <a:sym typeface="Times New Roman" panose="02020603050405020304" pitchFamily="18" charset="0"/>
              </a:rPr>
              <a:t>F</a:t>
            </a:r>
            <a:r>
              <a:rPr lang="zh-CN" altLang="en-US" sz="1600">
                <a:solidFill>
                  <a:schemeClr val="tx1"/>
                </a:solidFill>
                <a:sym typeface="Times New Roman" panose="02020603050405020304" pitchFamily="18" charset="0"/>
              </a:rPr>
              <a:t>，</a:t>
            </a:r>
            <a:r>
              <a:rPr lang="en-US" altLang="zh-CN" sz="1600" i="1">
                <a:solidFill>
                  <a:schemeClr val="tx1"/>
                </a:solidFill>
                <a:sym typeface="Times New Roman" panose="02020603050405020304" pitchFamily="18" charset="0"/>
              </a:rPr>
              <a:t>f</a:t>
            </a:r>
            <a:r>
              <a:rPr lang="en-US" altLang="zh-CN" sz="1600" i="1" baseline="-25000">
                <a:solidFill>
                  <a:schemeClr val="tx1"/>
                </a:solidFill>
                <a:sym typeface="Times New Roman" panose="02020603050405020304" pitchFamily="18" charset="0"/>
              </a:rPr>
              <a:t>F</a:t>
            </a:r>
            <a:r>
              <a:rPr lang="en-US" altLang="zh-CN" sz="1600" i="1">
                <a:solidFill>
                  <a:schemeClr val="tx1"/>
                </a:solidFill>
                <a:sym typeface="Times New Roman" panose="02020603050405020304" pitchFamily="18" charset="0"/>
              </a:rPr>
              <a:t>(E)</a:t>
            </a:r>
            <a:r>
              <a:rPr lang="en-US" altLang="zh-CN" sz="1600">
                <a:solidFill>
                  <a:schemeClr val="tx1"/>
                </a:solidFill>
                <a:sym typeface="Times New Roman" panose="02020603050405020304" pitchFamily="18" charset="0"/>
              </a:rPr>
              <a:t>=1/2;</a:t>
            </a:r>
          </a:p>
          <a:p>
            <a:pPr eaLnBrk="1" hangingPunct="1">
              <a:lnSpc>
                <a:spcPct val="120000"/>
              </a:lnSpc>
              <a:spcBef>
                <a:spcPct val="0"/>
              </a:spcBef>
              <a:buClrTx/>
              <a:buFontTx/>
              <a:buNone/>
            </a:pPr>
            <a:r>
              <a:rPr lang="en-US" altLang="zh-CN" sz="1600" i="1">
                <a:solidFill>
                  <a:schemeClr val="tx1"/>
                </a:solidFill>
                <a:sym typeface="Times New Roman" panose="02020603050405020304" pitchFamily="18" charset="0"/>
              </a:rPr>
              <a:t>E&lt;E</a:t>
            </a:r>
            <a:r>
              <a:rPr lang="en-US" altLang="zh-CN" sz="1600" i="1" baseline="-25000">
                <a:solidFill>
                  <a:schemeClr val="tx1"/>
                </a:solidFill>
                <a:sym typeface="Times New Roman" panose="02020603050405020304" pitchFamily="18" charset="0"/>
              </a:rPr>
              <a:t>F</a:t>
            </a:r>
            <a:r>
              <a:rPr lang="zh-CN" altLang="en-US" sz="1600">
                <a:solidFill>
                  <a:schemeClr val="tx1"/>
                </a:solidFill>
                <a:sym typeface="Times New Roman" panose="02020603050405020304" pitchFamily="18" charset="0"/>
              </a:rPr>
              <a:t>，</a:t>
            </a:r>
            <a:r>
              <a:rPr lang="en-US" altLang="zh-CN" sz="1600" i="1">
                <a:solidFill>
                  <a:schemeClr val="tx1"/>
                </a:solidFill>
                <a:sym typeface="Times New Roman" panose="02020603050405020304" pitchFamily="18" charset="0"/>
              </a:rPr>
              <a:t>f</a:t>
            </a:r>
            <a:r>
              <a:rPr lang="en-US" altLang="zh-CN" sz="1600" i="1" baseline="-25000">
                <a:solidFill>
                  <a:schemeClr val="tx1"/>
                </a:solidFill>
                <a:sym typeface="Times New Roman" panose="02020603050405020304" pitchFamily="18" charset="0"/>
              </a:rPr>
              <a:t>F</a:t>
            </a:r>
            <a:r>
              <a:rPr lang="en-US" altLang="zh-CN" sz="1600" i="1">
                <a:solidFill>
                  <a:schemeClr val="tx1"/>
                </a:solidFill>
                <a:sym typeface="Times New Roman" panose="02020603050405020304" pitchFamily="18" charset="0"/>
              </a:rPr>
              <a:t>(E)</a:t>
            </a:r>
            <a:r>
              <a:rPr lang="en-US" altLang="zh-CN" sz="1600">
                <a:solidFill>
                  <a:schemeClr val="tx1"/>
                </a:solidFill>
                <a:sym typeface="Times New Roman" panose="02020603050405020304" pitchFamily="18" charset="0"/>
              </a:rPr>
              <a:t>&gt;1/2</a:t>
            </a:r>
          </a:p>
        </p:txBody>
      </p:sp>
      <p:pic>
        <p:nvPicPr>
          <p:cNvPr id="14341" name="Picture 7" descr="img010">
            <a:extLst>
              <a:ext uri="{FF2B5EF4-FFF2-40B4-BE49-F238E27FC236}">
                <a16:creationId xmlns:a16="http://schemas.microsoft.com/office/drawing/2014/main" id="{4B6E9184-5734-436E-90E7-673FE3E7C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577"/>
          <a:stretch>
            <a:fillRect/>
          </a:stretch>
        </p:blipFill>
        <p:spPr bwMode="auto">
          <a:xfrm>
            <a:off x="5562600" y="1066800"/>
            <a:ext cx="34290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932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0BD5D0E4-0F83-4878-86CD-2DD766320C29}"/>
              </a:ext>
            </a:extLst>
          </p:cNvPr>
          <p:cNvSpPr>
            <a:spLocks noChangeArrowheads="1"/>
          </p:cNvSpPr>
          <p:nvPr/>
        </p:nvSpPr>
        <p:spPr bwMode="auto">
          <a:xfrm>
            <a:off x="179388" y="2181225"/>
            <a:ext cx="8367712"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357188" indent="-357188">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FontTx/>
              <a:buNone/>
            </a:pPr>
            <a:r>
              <a:rPr lang="en-US" altLang="zh-CN" sz="2200">
                <a:solidFill>
                  <a:schemeClr val="tx1"/>
                </a:solidFill>
                <a:sym typeface="Times New Roman" panose="02020603050405020304" pitchFamily="18" charset="0"/>
              </a:rPr>
              <a:t>4</a:t>
            </a:r>
            <a:r>
              <a:rPr lang="zh-CN" altLang="en-US" sz="2200">
                <a:solidFill>
                  <a:schemeClr val="tx1"/>
                </a:solidFill>
                <a:sym typeface="Times New Roman" panose="02020603050405020304" pitchFamily="18" charset="0"/>
              </a:rPr>
              <a:t>）费米能级随内部载流子浓度变化而发生相应的移动，并不一定对应于某个具体的实际可以被占据的能级（可在禁带中）。</a:t>
            </a:r>
            <a:endParaRPr lang="en-US" altLang="zh-CN" sz="2200">
              <a:solidFill>
                <a:schemeClr val="tx1"/>
              </a:solidFill>
              <a:sym typeface="Times New Roman" panose="02020603050405020304" pitchFamily="18" charset="0"/>
            </a:endParaRPr>
          </a:p>
          <a:p>
            <a:pPr eaLnBrk="1" hangingPunct="1">
              <a:lnSpc>
                <a:spcPct val="130000"/>
              </a:lnSpc>
              <a:spcBef>
                <a:spcPct val="0"/>
              </a:spcBef>
              <a:buClrTx/>
              <a:buFontTx/>
              <a:buNone/>
            </a:pPr>
            <a:r>
              <a:rPr lang="en-US" altLang="zh-CN" sz="2200">
                <a:solidFill>
                  <a:schemeClr val="tx1"/>
                </a:solidFill>
                <a:sym typeface="Times New Roman" panose="02020603050405020304" pitchFamily="18" charset="0"/>
              </a:rPr>
              <a:t>5</a:t>
            </a:r>
            <a:r>
              <a:rPr lang="zh-CN" altLang="en-US" sz="2200">
                <a:solidFill>
                  <a:schemeClr val="tx1"/>
                </a:solidFill>
                <a:sym typeface="Times New Roman" panose="02020603050405020304" pitchFamily="18" charset="0"/>
              </a:rPr>
              <a:t>）影响</a:t>
            </a:r>
            <a:r>
              <a:rPr lang="en-US" altLang="zh-CN" sz="2200">
                <a:solidFill>
                  <a:schemeClr val="tx1"/>
                </a:solidFill>
                <a:sym typeface="Times New Roman" panose="02020603050405020304" pitchFamily="18" charset="0"/>
              </a:rPr>
              <a:t>E</a:t>
            </a:r>
            <a:r>
              <a:rPr lang="en-US" altLang="zh-CN" sz="2200" baseline="-25000">
                <a:solidFill>
                  <a:schemeClr val="tx1"/>
                </a:solidFill>
                <a:sym typeface="Times New Roman" panose="02020603050405020304" pitchFamily="18" charset="0"/>
              </a:rPr>
              <a:t>F</a:t>
            </a:r>
            <a:r>
              <a:rPr lang="zh-CN" altLang="en-US" sz="2200">
                <a:solidFill>
                  <a:schemeClr val="tx1"/>
                </a:solidFill>
                <a:sym typeface="Times New Roman" panose="02020603050405020304" pitchFamily="18" charset="0"/>
              </a:rPr>
              <a:t>大小的因素：半导体导电类型、杂质的含量、温度</a:t>
            </a:r>
            <a:r>
              <a:rPr lang="en-US" altLang="zh-CN" sz="2200">
                <a:solidFill>
                  <a:schemeClr val="tx1"/>
                </a:solidFill>
                <a:sym typeface="Times New Roman" panose="02020603050405020304" pitchFamily="18" charset="0"/>
              </a:rPr>
              <a:t>(</a:t>
            </a:r>
            <a:r>
              <a:rPr lang="zh-CN" altLang="en-US" sz="2200">
                <a:solidFill>
                  <a:schemeClr val="tx1"/>
                </a:solidFill>
                <a:sym typeface="Times New Roman" panose="02020603050405020304" pitchFamily="18" charset="0"/>
              </a:rPr>
              <a:t>影响较小</a:t>
            </a:r>
            <a:r>
              <a:rPr lang="en-US" altLang="zh-CN" sz="2200">
                <a:solidFill>
                  <a:schemeClr val="tx1"/>
                </a:solidFill>
                <a:sym typeface="Times New Roman" panose="02020603050405020304" pitchFamily="18" charset="0"/>
              </a:rPr>
              <a:t>,</a:t>
            </a:r>
            <a:r>
              <a:rPr lang="zh-CN" altLang="en-US" sz="2200">
                <a:solidFill>
                  <a:schemeClr val="tx1"/>
                </a:solidFill>
                <a:sym typeface="Times New Roman" panose="02020603050405020304" pitchFamily="18" charset="0"/>
              </a:rPr>
              <a:t>但对占据几率影响较大</a:t>
            </a:r>
            <a:r>
              <a:rPr lang="en-US" altLang="zh-CN" sz="2200">
                <a:solidFill>
                  <a:schemeClr val="tx1"/>
                </a:solidFill>
                <a:sym typeface="Times New Roman" panose="02020603050405020304" pitchFamily="18" charset="0"/>
              </a:rPr>
              <a:t>)</a:t>
            </a:r>
            <a:r>
              <a:rPr lang="zh-CN" altLang="en-US" sz="2200">
                <a:solidFill>
                  <a:schemeClr val="tx1"/>
                </a:solidFill>
                <a:sym typeface="Times New Roman" panose="02020603050405020304" pitchFamily="18" charset="0"/>
              </a:rPr>
              <a:t>等</a:t>
            </a:r>
          </a:p>
        </p:txBody>
      </p:sp>
      <p:sp>
        <p:nvSpPr>
          <p:cNvPr id="15363" name="Rectangle 5">
            <a:extLst>
              <a:ext uri="{FF2B5EF4-FFF2-40B4-BE49-F238E27FC236}">
                <a16:creationId xmlns:a16="http://schemas.microsoft.com/office/drawing/2014/main" id="{2E6377B2-FB9C-487B-83E3-9F382217B823}"/>
              </a:ext>
            </a:extLst>
          </p:cNvPr>
          <p:cNvSpPr>
            <a:spLocks noChangeArrowheads="1"/>
          </p:cNvSpPr>
          <p:nvPr/>
        </p:nvSpPr>
        <p:spPr bwMode="auto">
          <a:xfrm>
            <a:off x="2828925" y="1268413"/>
            <a:ext cx="30702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0000"/>
              </a:buClr>
              <a:buFont typeface="Verdana" panose="020B0604030504040204" pitchFamily="34" charset="0"/>
              <a:buChar char="−"/>
              <a:defRPr sz="20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Font typeface="Wingdings 2" panose="05020102010507070707" pitchFamily="18" charset="2"/>
              <a:buChar char="¬"/>
              <a:defRPr sz="2200">
                <a:solidFill>
                  <a:srgbClr val="000000"/>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000" b="1">
                <a:solidFill>
                  <a:srgbClr val="000000"/>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000000"/>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lang="zh-CN" altLang="en-US" sz="2800">
                <a:solidFill>
                  <a:srgbClr val="0000FF"/>
                </a:solidFill>
                <a:sym typeface="Times New Roman" panose="02020603050405020304" pitchFamily="18" charset="0"/>
              </a:rPr>
              <a:t>费米能级的说明：</a:t>
            </a:r>
          </a:p>
        </p:txBody>
      </p:sp>
    </p:spTree>
    <p:extLst>
      <p:ext uri="{BB962C8B-B14F-4D97-AF65-F5344CB8AC3E}">
        <p14:creationId xmlns:p14="http://schemas.microsoft.com/office/powerpoint/2010/main" val="2691174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E146023-E4B4-4E26-A7E4-3A7D9D5DC0E7}"/>
              </a:ext>
            </a:extLst>
          </p:cNvPr>
          <p:cNvSpPr txBox="1"/>
          <p:nvPr/>
        </p:nvSpPr>
        <p:spPr>
          <a:xfrm>
            <a:off x="692572" y="749890"/>
            <a:ext cx="7758855" cy="523220"/>
          </a:xfrm>
          <a:prstGeom prst="rect">
            <a:avLst/>
          </a:prstGeom>
          <a:noFill/>
        </p:spPr>
        <p:txBody>
          <a:bodyPr wrap="none" rtlCol="0">
            <a:spAutoFit/>
          </a:bodyPr>
          <a:lstStyle/>
          <a:p>
            <a:r>
              <a:rPr lang="zh-CN" altLang="en-US" sz="2800" b="1" dirty="0">
                <a:solidFill>
                  <a:srgbClr val="FF0000"/>
                </a:solidFill>
                <a:effectLst>
                  <a:outerShdw blurRad="38100" dist="38100" dir="2700000" algn="tl">
                    <a:srgbClr val="000000">
                      <a:alpha val="43137"/>
                    </a:srgbClr>
                  </a:outerShdw>
                </a:effectLst>
              </a:rPr>
              <a:t>从费米能级看中国共产党的初心使命的伟大意义</a:t>
            </a:r>
          </a:p>
        </p:txBody>
      </p:sp>
      <p:sp>
        <p:nvSpPr>
          <p:cNvPr id="3" name="矩形 2">
            <a:extLst>
              <a:ext uri="{FF2B5EF4-FFF2-40B4-BE49-F238E27FC236}">
                <a16:creationId xmlns:a16="http://schemas.microsoft.com/office/drawing/2014/main" id="{0DD72B0C-321E-46F4-A0FA-B2F632D525C0}"/>
              </a:ext>
            </a:extLst>
          </p:cNvPr>
          <p:cNvSpPr/>
          <p:nvPr/>
        </p:nvSpPr>
        <p:spPr>
          <a:xfrm>
            <a:off x="453680" y="1844824"/>
            <a:ext cx="5040560" cy="3785652"/>
          </a:xfrm>
          <a:prstGeom prst="rect">
            <a:avLst/>
          </a:prstGeom>
        </p:spPr>
        <p:txBody>
          <a:bodyPr wrap="square">
            <a:spAutoFit/>
          </a:bodyPr>
          <a:lstStyle/>
          <a:p>
            <a:pPr marL="342900" indent="-342900">
              <a:buFont typeface="Wingdings" panose="05000000000000000000" pitchFamily="2" charset="2"/>
              <a:buChar char="p"/>
            </a:pPr>
            <a:r>
              <a:rPr lang="zh-CN" altLang="en-US" sz="2000" dirty="0"/>
              <a:t>费米能级高低决定高电子多少，是电子填充能级水平的</a:t>
            </a:r>
            <a:r>
              <a:rPr lang="zh-CN" altLang="en-US" sz="2000" b="1" dirty="0">
                <a:solidFill>
                  <a:srgbClr val="FF0000"/>
                </a:solidFill>
                <a:effectLst>
                  <a:outerShdw blurRad="38100" dist="38100" dir="2700000" algn="tl">
                    <a:srgbClr val="000000">
                      <a:alpha val="43137"/>
                    </a:srgbClr>
                  </a:outerShdw>
                </a:effectLst>
              </a:rPr>
              <a:t>标志</a:t>
            </a:r>
            <a:endParaRPr lang="en-US" altLang="zh-CN" sz="2000" b="1" dirty="0">
              <a:solidFill>
                <a:srgbClr val="FF0000"/>
              </a:solidFill>
              <a:effectLst>
                <a:outerShdw blurRad="38100" dist="38100" dir="2700000" algn="tl">
                  <a:srgbClr val="000000">
                    <a:alpha val="43137"/>
                  </a:srgbClr>
                </a:outerShdw>
              </a:effectLst>
            </a:endParaRPr>
          </a:p>
          <a:p>
            <a:pPr marL="342900" indent="-342900">
              <a:buFont typeface="Wingdings" panose="05000000000000000000" pitchFamily="2" charset="2"/>
              <a:buChar char="p"/>
            </a:pPr>
            <a:r>
              <a:rPr lang="zh-CN" altLang="en-US" sz="2000" dirty="0"/>
              <a:t>执政党的</a:t>
            </a:r>
            <a:r>
              <a:rPr lang="zh-CN" altLang="en-US" sz="2000" b="1" dirty="0">
                <a:solidFill>
                  <a:srgbClr val="FF0000"/>
                </a:solidFill>
                <a:effectLst>
                  <a:outerShdw blurRad="38100" dist="38100" dir="2700000" algn="tl">
                    <a:srgbClr val="000000">
                      <a:alpha val="43137"/>
                    </a:srgbClr>
                  </a:outerShdw>
                </a:effectLst>
              </a:rPr>
              <a:t>价值标准</a:t>
            </a:r>
            <a:r>
              <a:rPr lang="zh-CN" altLang="en-US" sz="2000" dirty="0"/>
              <a:t>决定了社会发展和人民的幸福</a:t>
            </a:r>
            <a:endParaRPr lang="en-US" altLang="zh-CN" sz="2000" dirty="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zh-CN" altLang="en-US" sz="2000" dirty="0"/>
              <a:t>紧紧依靠人民，是中国共产党人的根基命脉</a:t>
            </a:r>
            <a:endParaRPr lang="en-US" altLang="zh-CN" sz="2000" dirty="0"/>
          </a:p>
          <a:p>
            <a:pPr marL="342900" indent="-342900">
              <a:buFont typeface="Wingdings" panose="05000000000000000000" pitchFamily="2" charset="2"/>
              <a:buChar char="p"/>
            </a:pPr>
            <a:r>
              <a:rPr lang="zh-CN" altLang="en-US" sz="2000" dirty="0"/>
              <a:t>一切为了人民，是中国共产党人的永恒追求</a:t>
            </a:r>
            <a:endParaRPr lang="en-US" altLang="zh-CN" sz="2000" dirty="0"/>
          </a:p>
          <a:p>
            <a:pPr marL="342900" indent="-342900">
              <a:buFont typeface="Wingdings" panose="05000000000000000000" pitchFamily="2" charset="2"/>
              <a:buChar char="p"/>
            </a:pPr>
            <a:r>
              <a:rPr lang="zh-CN" altLang="en-US" sz="2000" b="1" dirty="0">
                <a:solidFill>
                  <a:srgbClr val="FF0000"/>
                </a:solidFill>
                <a:effectLst>
                  <a:outerShdw blurRad="38100" dist="38100" dir="2700000" algn="tl">
                    <a:srgbClr val="000000">
                      <a:alpha val="43137"/>
                    </a:srgbClr>
                  </a:outerShdw>
                </a:effectLst>
              </a:rPr>
              <a:t>百年党史，初心在民。</a:t>
            </a:r>
            <a:r>
              <a:rPr lang="zh-CN" altLang="en-US" sz="2000" dirty="0"/>
              <a:t>以人民为中心是中国共产党百年行程中贯彻始终的</a:t>
            </a:r>
            <a:r>
              <a:rPr lang="zh-CN" altLang="en-US" sz="2000" b="1" dirty="0">
                <a:solidFill>
                  <a:srgbClr val="FF0000"/>
                </a:solidFill>
                <a:effectLst>
                  <a:outerShdw blurRad="38100" dist="38100" dir="2700000" algn="tl">
                    <a:srgbClr val="000000">
                      <a:alpha val="43137"/>
                    </a:srgbClr>
                  </a:outerShdw>
                </a:effectLst>
              </a:rPr>
              <a:t>价值底色和政治本色</a:t>
            </a:r>
          </a:p>
        </p:txBody>
      </p:sp>
      <p:pic>
        <p:nvPicPr>
          <p:cNvPr id="4" name="图片 3">
            <a:extLst>
              <a:ext uri="{FF2B5EF4-FFF2-40B4-BE49-F238E27FC236}">
                <a16:creationId xmlns:a16="http://schemas.microsoft.com/office/drawing/2014/main" id="{AF2A7ABE-D49E-4F52-B031-1CFA11D7F1CA}"/>
              </a:ext>
            </a:extLst>
          </p:cNvPr>
          <p:cNvPicPr>
            <a:picLocks noChangeAspect="1"/>
          </p:cNvPicPr>
          <p:nvPr/>
        </p:nvPicPr>
        <p:blipFill>
          <a:blip r:embed="rId2"/>
          <a:stretch>
            <a:fillRect/>
          </a:stretch>
        </p:blipFill>
        <p:spPr>
          <a:xfrm>
            <a:off x="5868144" y="1556792"/>
            <a:ext cx="2790303" cy="4958766"/>
          </a:xfrm>
          <a:prstGeom prst="rect">
            <a:avLst/>
          </a:prstGeom>
        </p:spPr>
      </p:pic>
    </p:spTree>
    <p:extLst>
      <p:ext uri="{BB962C8B-B14F-4D97-AF65-F5344CB8AC3E}">
        <p14:creationId xmlns:p14="http://schemas.microsoft.com/office/powerpoint/2010/main" val="1907114738"/>
      </p:ext>
    </p:extLst>
  </p:cSld>
  <p:clrMapOvr>
    <a:masterClrMapping/>
  </p:clrMapOvr>
</p:sld>
</file>

<file path=ppt/theme/theme1.xml><?xml version="1.0" encoding="utf-8"?>
<a:theme xmlns:a="http://schemas.openxmlformats.org/drawingml/2006/main" name="Office Theme">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自定义 2">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824</TotalTime>
  <Words>3891</Words>
  <Application>Microsoft Office PowerPoint</Application>
  <PresentationFormat>全屏显示(4:3)</PresentationFormat>
  <Paragraphs>330</Paragraphs>
  <Slides>57</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57</vt:i4>
      </vt:variant>
    </vt:vector>
  </HeadingPairs>
  <TitlesOfParts>
    <vt:vector size="67" baseType="lpstr">
      <vt:lpstr>等线</vt:lpstr>
      <vt:lpstr>Arial</vt:lpstr>
      <vt:lpstr>Cambria Math</vt:lpstr>
      <vt:lpstr>Times New Roman</vt:lpstr>
      <vt:lpstr>Verdana</vt:lpstr>
      <vt:lpstr>Wingdings</vt:lpstr>
      <vt:lpstr>Office Theme</vt:lpstr>
      <vt:lpstr>Equation.3</vt:lpstr>
      <vt:lpstr>Equation</vt:lpstr>
      <vt:lpstr>公式</vt:lpstr>
      <vt:lpstr>第1章 半导体材料的基本性质 </vt:lpstr>
      <vt:lpstr>PowerPoint 演示文稿</vt:lpstr>
      <vt:lpstr>1.3.1 导带价带中载流子的统计分布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载流子浓度乘积n0p0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1.4.5 简并半导体</vt:lpstr>
      <vt:lpstr>PowerPoint 演示文稿</vt:lpstr>
      <vt:lpstr>PowerPoint 演示文稿</vt:lpstr>
      <vt:lpstr>★本节重点内容★</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半导体材料的基本性质 </dc:title>
  <dc:creator>番茄花园</dc:creator>
  <cp:lastModifiedBy>陈达</cp:lastModifiedBy>
  <cp:revision>72</cp:revision>
  <dcterms:created xsi:type="dcterms:W3CDTF">2008-12-02T04:00:09Z</dcterms:created>
  <dcterms:modified xsi:type="dcterms:W3CDTF">2021-08-29T08:57:36Z</dcterms:modified>
</cp:coreProperties>
</file>